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294" r:id="rId2"/>
    <p:sldId id="418" r:id="rId3"/>
    <p:sldId id="469" r:id="rId4"/>
    <p:sldId id="419" r:id="rId5"/>
    <p:sldId id="366" r:id="rId6"/>
    <p:sldId id="378" r:id="rId7"/>
    <p:sldId id="300" r:id="rId8"/>
    <p:sldId id="379" r:id="rId9"/>
    <p:sldId id="371" r:id="rId10"/>
    <p:sldId id="299" r:id="rId11"/>
    <p:sldId id="301" r:id="rId12"/>
    <p:sldId id="302" r:id="rId13"/>
    <p:sldId id="303" r:id="rId14"/>
    <p:sldId id="298" r:id="rId15"/>
    <p:sldId id="387" r:id="rId16"/>
    <p:sldId id="475" r:id="rId17"/>
    <p:sldId id="470" r:id="rId18"/>
    <p:sldId id="305" r:id="rId19"/>
    <p:sldId id="304" r:id="rId20"/>
    <p:sldId id="381" r:id="rId21"/>
    <p:sldId id="307" r:id="rId22"/>
    <p:sldId id="466" r:id="rId23"/>
    <p:sldId id="442" r:id="rId24"/>
    <p:sldId id="316" r:id="rId25"/>
    <p:sldId id="392" r:id="rId26"/>
    <p:sldId id="448" r:id="rId27"/>
    <p:sldId id="389" r:id="rId28"/>
    <p:sldId id="390" r:id="rId29"/>
    <p:sldId id="391" r:id="rId30"/>
    <p:sldId id="450" r:id="rId31"/>
    <p:sldId id="449" r:id="rId32"/>
    <p:sldId id="459" r:id="rId33"/>
    <p:sldId id="460" r:id="rId34"/>
    <p:sldId id="439" r:id="rId35"/>
    <p:sldId id="445" r:id="rId36"/>
    <p:sldId id="452" r:id="rId37"/>
    <p:sldId id="313" r:id="rId38"/>
    <p:sldId id="331" r:id="rId39"/>
    <p:sldId id="453" r:id="rId40"/>
    <p:sldId id="400" r:id="rId41"/>
    <p:sldId id="401" r:id="rId42"/>
    <p:sldId id="322" r:id="rId43"/>
    <p:sldId id="402" r:id="rId44"/>
    <p:sldId id="455" r:id="rId45"/>
    <p:sldId id="348" r:id="rId46"/>
    <p:sldId id="323" r:id="rId47"/>
    <p:sldId id="446" r:id="rId48"/>
    <p:sldId id="334" r:id="rId49"/>
    <p:sldId id="405" r:id="rId50"/>
    <p:sldId id="407" r:id="rId51"/>
    <p:sldId id="351" r:id="rId52"/>
    <p:sldId id="336" r:id="rId53"/>
    <p:sldId id="471" r:id="rId54"/>
    <p:sldId id="462" r:id="rId55"/>
    <p:sldId id="406" r:id="rId56"/>
    <p:sldId id="463" r:id="rId57"/>
    <p:sldId id="447" r:id="rId58"/>
    <p:sldId id="386" r:id="rId59"/>
    <p:sldId id="464" r:id="rId60"/>
    <p:sldId id="335" r:id="rId61"/>
    <p:sldId id="417" r:id="rId62"/>
    <p:sldId id="468" r:id="rId63"/>
    <p:sldId id="476" r:id="rId64"/>
    <p:sldId id="431" r:id="rId65"/>
    <p:sldId id="472" r:id="rId66"/>
    <p:sldId id="295" r:id="rId67"/>
    <p:sldId id="474" r:id="rId68"/>
    <p:sldId id="361" r:id="rId69"/>
    <p:sldId id="362" r:id="rId70"/>
    <p:sldId id="477" r:id="rId71"/>
    <p:sldId id="358" r:id="rId72"/>
    <p:sldId id="420" r:id="rId73"/>
    <p:sldId id="364" r:id="rId74"/>
    <p:sldId id="370" r:id="rId75"/>
    <p:sldId id="369" r:id="rId76"/>
    <p:sldId id="467" r:id="rId77"/>
    <p:sldId id="423"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3728" autoAdjust="0"/>
  </p:normalViewPr>
  <p:slideViewPr>
    <p:cSldViewPr snapToGrid="0" snapToObjects="1">
      <p:cViewPr>
        <p:scale>
          <a:sx n="60" d="100"/>
          <a:sy n="60" d="100"/>
        </p:scale>
        <p:origin x="-1656" y="-2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3173DA-30CC-420D-B133-558B84AD4A07}" type="datetimeFigureOut">
              <a:rPr lang="en-US" smtClean="0"/>
              <a:pPr/>
              <a:t>12/8/2014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D27B2B-E99A-40FE-9BC5-D086EFD9E489}" type="slidenum">
              <a:rPr lang="en-GB" smtClean="0"/>
              <a:pPr/>
              <a:t>‹#›</a:t>
            </a:fld>
            <a:endParaRPr lang="en-GB"/>
          </a:p>
        </p:txBody>
      </p:sp>
    </p:spTree>
    <p:extLst>
      <p:ext uri="{BB962C8B-B14F-4D97-AF65-F5344CB8AC3E}">
        <p14:creationId xmlns="" xmlns:p14="http://schemas.microsoft.com/office/powerpoint/2010/main" val="1293038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D27B2B-E99A-40FE-9BC5-D086EFD9E48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Arial" pitchFamily="34" charset="0"/>
              <a:cs typeface="Arial" pitchFamily="34" charset="0"/>
            </a:endParaRPr>
          </a:p>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Font typeface="Arial" pitchFamily="34" charset="0"/>
              <a:buAutoNum type="arabicPlain"/>
            </a:pPr>
            <a:endParaRPr lang="en-US"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ED27B2B-E99A-40FE-9BC5-D086EFD9E489}"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Arial" pitchFamily="34" charset="0"/>
              <a:cs typeface="Arial" pitchFamily="34" charset="0"/>
            </a:endParaRPr>
          </a:p>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ED27B2B-E99A-40FE-9BC5-D086EFD9E489}"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ED27B2B-E99A-40FE-9BC5-D086EFD9E489}"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41</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DED27B2B-E99A-40FE-9BC5-D086EFD9E489}" type="slidenum">
              <a:rPr lang="en-GB" smtClean="0"/>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DED27B2B-E99A-40FE-9BC5-D086EFD9E489}" type="slidenum">
              <a:rPr lang="en-GB" smtClean="0"/>
              <a:pPr/>
              <a:t>44</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45</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latin typeface="+mn-lt"/>
                <a:ea typeface="+mn-ea"/>
                <a:cs typeface="+mn-cs"/>
              </a:rPr>
              <a:t> </a:t>
            </a:r>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46</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ED27B2B-E99A-40FE-9BC5-D086EFD9E489}" type="slidenum">
              <a:rPr lang="en-GB" smtClean="0"/>
              <a:pPr/>
              <a:t>47</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48</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49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50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51</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52</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53</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54</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55</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aseline="0" dirty="0" smtClean="0"/>
              <a:t>Also fear </a:t>
            </a:r>
          </a:p>
        </p:txBody>
      </p:sp>
      <p:sp>
        <p:nvSpPr>
          <p:cNvPr id="4" name="Slide Number Placeholder 3"/>
          <p:cNvSpPr>
            <a:spLocks noGrp="1"/>
          </p:cNvSpPr>
          <p:nvPr>
            <p:ph type="sldNum" sz="quarter" idx="10"/>
          </p:nvPr>
        </p:nvSpPr>
        <p:spPr/>
        <p:txBody>
          <a:bodyPr/>
          <a:lstStyle/>
          <a:p>
            <a:fld id="{DED27B2B-E99A-40FE-9BC5-D086EFD9E489}" type="slidenum">
              <a:rPr lang="en-GB" smtClean="0"/>
              <a:pPr/>
              <a:t>56</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aseline="0" smtClean="0"/>
              <a:t>Also fear </a:t>
            </a:r>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57</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58</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59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6</a:t>
            </a:fld>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60</a:t>
            </a:fld>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61</a:t>
            </a:fld>
            <a:endParaRPr 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62</a:t>
            </a:fld>
            <a:endParaRPr lang="en-GB"/>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63</a:t>
            </a:fld>
            <a:endParaRPr lang="en-GB"/>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64</a:t>
            </a:fld>
            <a:endParaRPr lang="en-GB"/>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65</a:t>
            </a:fld>
            <a:endParaRPr lang="en-GB"/>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66</a:t>
            </a:fld>
            <a:endParaRPr lang="en-GB"/>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67</a:t>
            </a:fld>
            <a:endParaRPr lang="en-GB"/>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68</a:t>
            </a:fld>
            <a:endParaRPr lang="en-GB"/>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69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7</a:t>
            </a:fld>
            <a:endParaRPr lang="en-GB"/>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70</a:t>
            </a:fld>
            <a:endParaRPr lang="en-GB"/>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71</a:t>
            </a:fld>
            <a:endParaRPr lang="en-GB"/>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72</a:t>
            </a:fld>
            <a:endParaRPr lang="en-GB"/>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73</a:t>
            </a:fld>
            <a:endParaRPr lang="en-GB"/>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74</a:t>
            </a:fld>
            <a:endParaRPr lang="en-GB"/>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75</a:t>
            </a:fld>
            <a:endParaRPr lang="en-GB"/>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76</a:t>
            </a:fld>
            <a:endParaRPr lang="en-GB"/>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77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DED27B2B-E99A-40FE-9BC5-D086EFD9E489}"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8060105-CAA5-7F47-89B4-AD5FD1C4D89B}"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77083-CD83-3D45-8116-7C0F78389830}" type="slidenum">
              <a:rPr lang="en-US" smtClean="0"/>
              <a:pPr/>
              <a:t>‹#›</a:t>
            </a:fld>
            <a:endParaRPr lang="en-US"/>
          </a:p>
        </p:txBody>
      </p:sp>
    </p:spTree>
    <p:extLst>
      <p:ext uri="{BB962C8B-B14F-4D97-AF65-F5344CB8AC3E}">
        <p14:creationId xmlns="" xmlns:p14="http://schemas.microsoft.com/office/powerpoint/2010/main" val="115173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8060105-CAA5-7F47-89B4-AD5FD1C4D89B}"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77083-CD83-3D45-8116-7C0F78389830}" type="slidenum">
              <a:rPr lang="en-US" smtClean="0"/>
              <a:pPr/>
              <a:t>‹#›</a:t>
            </a:fld>
            <a:endParaRPr lang="en-US"/>
          </a:p>
        </p:txBody>
      </p:sp>
    </p:spTree>
    <p:extLst>
      <p:ext uri="{BB962C8B-B14F-4D97-AF65-F5344CB8AC3E}">
        <p14:creationId xmlns="" xmlns:p14="http://schemas.microsoft.com/office/powerpoint/2010/main" val="2856269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8060105-CAA5-7F47-89B4-AD5FD1C4D89B}"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77083-CD83-3D45-8116-7C0F78389830}" type="slidenum">
              <a:rPr lang="en-US" smtClean="0"/>
              <a:pPr/>
              <a:t>‹#›</a:t>
            </a:fld>
            <a:endParaRPr lang="en-US"/>
          </a:p>
        </p:txBody>
      </p:sp>
    </p:spTree>
    <p:extLst>
      <p:ext uri="{BB962C8B-B14F-4D97-AF65-F5344CB8AC3E}">
        <p14:creationId xmlns="" xmlns:p14="http://schemas.microsoft.com/office/powerpoint/2010/main" val="343023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8060105-CAA5-7F47-89B4-AD5FD1C4D89B}"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77083-CD83-3D45-8116-7C0F78389830}" type="slidenum">
              <a:rPr lang="en-US" smtClean="0"/>
              <a:pPr/>
              <a:t>‹#›</a:t>
            </a:fld>
            <a:endParaRPr lang="en-US"/>
          </a:p>
        </p:txBody>
      </p:sp>
    </p:spTree>
    <p:extLst>
      <p:ext uri="{BB962C8B-B14F-4D97-AF65-F5344CB8AC3E}">
        <p14:creationId xmlns="" xmlns:p14="http://schemas.microsoft.com/office/powerpoint/2010/main" val="3778774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8060105-CAA5-7F47-89B4-AD5FD1C4D89B}"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77083-CD83-3D45-8116-7C0F78389830}" type="slidenum">
              <a:rPr lang="en-US" smtClean="0"/>
              <a:pPr/>
              <a:t>‹#›</a:t>
            </a:fld>
            <a:endParaRPr lang="en-US"/>
          </a:p>
        </p:txBody>
      </p:sp>
    </p:spTree>
    <p:extLst>
      <p:ext uri="{BB962C8B-B14F-4D97-AF65-F5344CB8AC3E}">
        <p14:creationId xmlns="" xmlns:p14="http://schemas.microsoft.com/office/powerpoint/2010/main" val="289757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8060105-CAA5-7F47-89B4-AD5FD1C4D89B}"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77083-CD83-3D45-8116-7C0F78389830}" type="slidenum">
              <a:rPr lang="en-US" smtClean="0"/>
              <a:pPr/>
              <a:t>‹#›</a:t>
            </a:fld>
            <a:endParaRPr lang="en-US"/>
          </a:p>
        </p:txBody>
      </p:sp>
    </p:spTree>
    <p:extLst>
      <p:ext uri="{BB962C8B-B14F-4D97-AF65-F5344CB8AC3E}">
        <p14:creationId xmlns="" xmlns:p14="http://schemas.microsoft.com/office/powerpoint/2010/main" val="299431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8060105-CAA5-7F47-89B4-AD5FD1C4D89B}" type="datetimeFigureOut">
              <a:rPr lang="en-US" smtClean="0"/>
              <a:pPr/>
              <a:t>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877083-CD83-3D45-8116-7C0F78389830}" type="slidenum">
              <a:rPr lang="en-US" smtClean="0"/>
              <a:pPr/>
              <a:t>‹#›</a:t>
            </a:fld>
            <a:endParaRPr lang="en-US"/>
          </a:p>
        </p:txBody>
      </p:sp>
    </p:spTree>
    <p:extLst>
      <p:ext uri="{BB962C8B-B14F-4D97-AF65-F5344CB8AC3E}">
        <p14:creationId xmlns="" xmlns:p14="http://schemas.microsoft.com/office/powerpoint/2010/main" val="403305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8060105-CAA5-7F47-89B4-AD5FD1C4D89B}" type="datetimeFigureOut">
              <a:rPr lang="en-US" smtClean="0"/>
              <a:pPr/>
              <a:t>12/8/2014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877083-CD83-3D45-8116-7C0F78389830}" type="slidenum">
              <a:rPr lang="en-US" smtClean="0"/>
              <a:pPr/>
              <a:t>‹#›</a:t>
            </a:fld>
            <a:endParaRPr lang="en-US"/>
          </a:p>
        </p:txBody>
      </p:sp>
    </p:spTree>
    <p:extLst>
      <p:ext uri="{BB962C8B-B14F-4D97-AF65-F5344CB8AC3E}">
        <p14:creationId xmlns="" xmlns:p14="http://schemas.microsoft.com/office/powerpoint/2010/main" val="1621932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60105-CAA5-7F47-89B4-AD5FD1C4D89B}" type="datetimeFigureOut">
              <a:rPr lang="en-US" smtClean="0"/>
              <a:pPr/>
              <a:t>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877083-CD83-3D45-8116-7C0F78389830}" type="slidenum">
              <a:rPr lang="en-US" smtClean="0"/>
              <a:pPr/>
              <a:t>‹#›</a:t>
            </a:fld>
            <a:endParaRPr lang="en-US"/>
          </a:p>
        </p:txBody>
      </p:sp>
    </p:spTree>
    <p:extLst>
      <p:ext uri="{BB962C8B-B14F-4D97-AF65-F5344CB8AC3E}">
        <p14:creationId xmlns="" xmlns:p14="http://schemas.microsoft.com/office/powerpoint/2010/main" val="150008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8060105-CAA5-7F47-89B4-AD5FD1C4D89B}"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77083-CD83-3D45-8116-7C0F78389830}" type="slidenum">
              <a:rPr lang="en-US" smtClean="0"/>
              <a:pPr/>
              <a:t>‹#›</a:t>
            </a:fld>
            <a:endParaRPr lang="en-US"/>
          </a:p>
        </p:txBody>
      </p:sp>
    </p:spTree>
    <p:extLst>
      <p:ext uri="{BB962C8B-B14F-4D97-AF65-F5344CB8AC3E}">
        <p14:creationId xmlns="" xmlns:p14="http://schemas.microsoft.com/office/powerpoint/2010/main" val="339482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8060105-CAA5-7F47-89B4-AD5FD1C4D89B}"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77083-CD83-3D45-8116-7C0F78389830}" type="slidenum">
              <a:rPr lang="en-US" smtClean="0"/>
              <a:pPr/>
              <a:t>‹#›</a:t>
            </a:fld>
            <a:endParaRPr lang="en-US"/>
          </a:p>
        </p:txBody>
      </p:sp>
    </p:spTree>
    <p:extLst>
      <p:ext uri="{BB962C8B-B14F-4D97-AF65-F5344CB8AC3E}">
        <p14:creationId xmlns="" xmlns:p14="http://schemas.microsoft.com/office/powerpoint/2010/main" val="1390712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060105-CAA5-7F47-89B4-AD5FD1C4D89B}" type="datetimeFigureOut">
              <a:rPr lang="en-US" smtClean="0"/>
              <a:pPr/>
              <a:t>12/8/2014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77083-CD83-3D45-8116-7C0F78389830}" type="slidenum">
              <a:rPr lang="en-US" smtClean="0"/>
              <a:pPr/>
              <a:t>‹#›</a:t>
            </a:fld>
            <a:endParaRPr lang="en-US"/>
          </a:p>
        </p:txBody>
      </p:sp>
    </p:spTree>
    <p:extLst>
      <p:ext uri="{BB962C8B-B14F-4D97-AF65-F5344CB8AC3E}">
        <p14:creationId xmlns="" xmlns:p14="http://schemas.microsoft.com/office/powerpoint/2010/main" val="2295129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0.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Title 6"/>
          <p:cNvSpPr>
            <a:spLocks noGrp="1"/>
          </p:cNvSpPr>
          <p:nvPr>
            <p:ph type="ctrTitle"/>
          </p:nvPr>
        </p:nvSpPr>
        <p:spPr/>
        <p:txBody>
          <a:bodyPr>
            <a:normAutofit fontScale="90000"/>
          </a:bodyPr>
          <a:lstStyle/>
          <a:p>
            <a:r>
              <a:rPr lang="en-GB" dirty="0" smtClean="0">
                <a:latin typeface="Arial" pitchFamily="34" charset="0"/>
                <a:cs typeface="Arial" pitchFamily="34" charset="0"/>
              </a:rPr>
              <a:t/>
            </a:r>
            <a:br>
              <a:rPr lang="en-GB" dirty="0" smtClean="0">
                <a:latin typeface="Arial" pitchFamily="34" charset="0"/>
                <a:cs typeface="Arial" pitchFamily="34" charset="0"/>
              </a:rPr>
            </a:br>
            <a:r>
              <a:rPr lang="en-GB" b="1" dirty="0" smtClean="0">
                <a:latin typeface="Arial" pitchFamily="34" charset="0"/>
                <a:cs typeface="Arial" pitchFamily="34" charset="0"/>
              </a:rPr>
              <a:t/>
            </a:r>
            <a:br>
              <a:rPr lang="en-GB" b="1" dirty="0" smtClean="0">
                <a:latin typeface="Arial" pitchFamily="34" charset="0"/>
                <a:cs typeface="Arial" pitchFamily="34" charset="0"/>
              </a:rPr>
            </a:br>
            <a:r>
              <a:rPr lang="en-GB" b="1" dirty="0" smtClean="0">
                <a:latin typeface="Arial" pitchFamily="34" charset="0"/>
                <a:cs typeface="Arial" pitchFamily="34" charset="0"/>
              </a:rPr>
              <a:t/>
            </a:r>
            <a:br>
              <a:rPr lang="en-GB" b="1" dirty="0" smtClean="0">
                <a:latin typeface="Arial" pitchFamily="34" charset="0"/>
                <a:cs typeface="Arial" pitchFamily="34" charset="0"/>
              </a:rPr>
            </a:br>
            <a:r>
              <a:rPr lang="en-GB" b="1" dirty="0" smtClean="0">
                <a:latin typeface="Arial" pitchFamily="34" charset="0"/>
                <a:cs typeface="Arial" pitchFamily="34" charset="0"/>
              </a:rPr>
              <a:t/>
            </a:r>
            <a:br>
              <a:rPr lang="en-GB" b="1" dirty="0" smtClean="0">
                <a:latin typeface="Arial" pitchFamily="34" charset="0"/>
                <a:cs typeface="Arial" pitchFamily="34" charset="0"/>
              </a:rPr>
            </a:br>
            <a:r>
              <a:rPr lang="en-GB" b="1" dirty="0" smtClean="0">
                <a:latin typeface="Arial" pitchFamily="34" charset="0"/>
                <a:cs typeface="Arial" pitchFamily="34" charset="0"/>
              </a:rPr>
              <a:t>‘Our Voices’:</a:t>
            </a:r>
            <a:br>
              <a:rPr lang="en-GB" b="1" dirty="0" smtClean="0">
                <a:latin typeface="Arial" pitchFamily="34" charset="0"/>
                <a:cs typeface="Arial" pitchFamily="34" charset="0"/>
              </a:rPr>
            </a:br>
            <a:r>
              <a:rPr lang="en-GB" b="1" dirty="0" smtClean="0">
                <a:latin typeface="Arial" pitchFamily="34" charset="0"/>
                <a:cs typeface="Arial" pitchFamily="34" charset="0"/>
              </a:rPr>
              <a:t>The First Meeting of the Reference and Dissemination Group</a:t>
            </a:r>
            <a:r>
              <a:rPr lang="en-GB" dirty="0" smtClean="0">
                <a:latin typeface="Arial" pitchFamily="34" charset="0"/>
                <a:cs typeface="Arial" pitchFamily="34" charset="0"/>
              </a:rPr>
              <a:t/>
            </a:r>
            <a:br>
              <a:rPr lang="en-GB" dirty="0" smtClean="0">
                <a:latin typeface="Arial" pitchFamily="34" charset="0"/>
                <a:cs typeface="Arial" pitchFamily="34" charset="0"/>
              </a:rPr>
            </a:br>
            <a:r>
              <a:rPr lang="en-GB" b="1" dirty="0" smtClean="0">
                <a:latin typeface="Arial" pitchFamily="34" charset="0"/>
                <a:cs typeface="Arial" pitchFamily="34" charset="0"/>
              </a:rPr>
              <a:t/>
            </a:r>
            <a:br>
              <a:rPr lang="en-GB" b="1" dirty="0" smtClean="0">
                <a:latin typeface="Arial" pitchFamily="34" charset="0"/>
                <a:cs typeface="Arial" pitchFamily="34" charset="0"/>
              </a:rPr>
            </a:br>
            <a:endParaRPr lang="en-GB" dirty="0"/>
          </a:p>
        </p:txBody>
      </p:sp>
      <p:sp>
        <p:nvSpPr>
          <p:cNvPr id="3" name="Subtitle 2"/>
          <p:cNvSpPr>
            <a:spLocks noGrp="1"/>
          </p:cNvSpPr>
          <p:nvPr>
            <p:ph type="subTitle" idx="1"/>
          </p:nvPr>
        </p:nvSpPr>
        <p:spPr>
          <a:xfrm>
            <a:off x="1371600" y="4600136"/>
            <a:ext cx="6400800" cy="1561602"/>
          </a:xfrm>
        </p:spPr>
        <p:txBody>
          <a:bodyPr>
            <a:normAutofit/>
          </a:bodyPr>
          <a:lstStyle/>
          <a:p>
            <a:endParaRPr lang="en-GB" sz="2000" b="1" dirty="0" smtClean="0">
              <a:latin typeface="Arial" pitchFamily="34" charset="0"/>
              <a:cs typeface="Arial" pitchFamily="34" charset="0"/>
            </a:endParaRPr>
          </a:p>
          <a:p>
            <a:r>
              <a:rPr lang="en-GB" sz="2000" b="1" dirty="0" smtClean="0">
                <a:latin typeface="Arial" pitchFamily="34" charset="0"/>
                <a:cs typeface="Arial" pitchFamily="34" charset="0"/>
              </a:rPr>
              <a:t>10</a:t>
            </a:r>
            <a:r>
              <a:rPr lang="en-GB" sz="2000" b="1" baseline="30000" dirty="0" smtClean="0">
                <a:latin typeface="Arial" pitchFamily="34" charset="0"/>
                <a:cs typeface="Arial" pitchFamily="34" charset="0"/>
              </a:rPr>
              <a:t>th</a:t>
            </a:r>
            <a:r>
              <a:rPr lang="en-GB" sz="2000" b="1" dirty="0" smtClean="0">
                <a:latin typeface="Arial" pitchFamily="34" charset="0"/>
                <a:cs typeface="Arial" pitchFamily="34" charset="0"/>
              </a:rPr>
              <a:t> December 2014</a:t>
            </a:r>
          </a:p>
        </p:txBody>
      </p:sp>
      <p:sp>
        <p:nvSpPr>
          <p:cNvPr id="5" name="Rectangle 4"/>
          <p:cNvSpPr/>
          <p:nvPr/>
        </p:nvSpPr>
        <p:spPr>
          <a:xfrm>
            <a:off x="0" y="2413337"/>
            <a:ext cx="9144001" cy="954107"/>
          </a:xfrm>
          <a:prstGeom prst="rect">
            <a:avLst/>
          </a:prstGeom>
        </p:spPr>
        <p:txBody>
          <a:bodyPr wrap="square">
            <a:spAutoFit/>
          </a:bodyPr>
          <a:lstStyle/>
          <a:p>
            <a:r>
              <a:rPr lang="en-GB" sz="2800" b="1" dirty="0" smtClean="0">
                <a:latin typeface="Arial" pitchFamily="34" charset="0"/>
                <a:cs typeface="Arial" pitchFamily="34" charset="0"/>
              </a:rPr>
              <a:t/>
            </a:r>
            <a:br>
              <a:rPr lang="en-GB" sz="2800" b="1"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211972" name="Picture 9" descr="Our Voices Y.jpg"/>
          <p:cNvPicPr>
            <a:picLocks noChangeAspect="1" noChangeArrowheads="1"/>
          </p:cNvPicPr>
          <p:nvPr/>
        </p:nvPicPr>
        <p:blipFill>
          <a:blip r:embed="rId3"/>
          <a:srcRect/>
          <a:stretch>
            <a:fillRect/>
          </a:stretch>
        </p:blipFill>
        <p:spPr bwMode="auto">
          <a:xfrm>
            <a:off x="1012278" y="457200"/>
            <a:ext cx="1790700" cy="971550"/>
          </a:xfrm>
          <a:prstGeom prst="rect">
            <a:avLst/>
          </a:prstGeom>
          <a:noFill/>
        </p:spPr>
      </p:pic>
      <p:pic>
        <p:nvPicPr>
          <p:cNvPr id="211971" name="Picture 10" descr="COE-Logo-Quadri.png"/>
          <p:cNvPicPr>
            <a:picLocks noChangeAspect="1" noChangeArrowheads="1"/>
          </p:cNvPicPr>
          <p:nvPr/>
        </p:nvPicPr>
        <p:blipFill>
          <a:blip r:embed="rId4"/>
          <a:srcRect/>
          <a:stretch>
            <a:fillRect/>
          </a:stretch>
        </p:blipFill>
        <p:spPr bwMode="auto">
          <a:xfrm>
            <a:off x="3112048" y="457200"/>
            <a:ext cx="1352550" cy="1076325"/>
          </a:xfrm>
          <a:prstGeom prst="rect">
            <a:avLst/>
          </a:prstGeom>
          <a:noFill/>
        </p:spPr>
      </p:pic>
      <p:pic>
        <p:nvPicPr>
          <p:cNvPr id="211970" name="Picture 1" descr="oak_logo_colour.jpg"/>
          <p:cNvPicPr>
            <a:picLocks noChangeAspect="1" noChangeArrowheads="1"/>
          </p:cNvPicPr>
          <p:nvPr/>
        </p:nvPicPr>
        <p:blipFill>
          <a:blip r:embed="rId5"/>
          <a:srcRect/>
          <a:stretch>
            <a:fillRect/>
          </a:stretch>
        </p:blipFill>
        <p:spPr bwMode="auto">
          <a:xfrm>
            <a:off x="5320863" y="739338"/>
            <a:ext cx="1514475" cy="485775"/>
          </a:xfrm>
          <a:prstGeom prst="rect">
            <a:avLst/>
          </a:prstGeom>
          <a:noFill/>
        </p:spPr>
      </p:pic>
      <p:pic>
        <p:nvPicPr>
          <p:cNvPr id="211969" name="Picture 4" descr="The Queen's Anniversary Prizes 2013"/>
          <p:cNvPicPr>
            <a:picLocks noChangeAspect="1" noChangeArrowheads="1"/>
          </p:cNvPicPr>
          <p:nvPr/>
        </p:nvPicPr>
        <p:blipFill>
          <a:blip r:embed="rId6"/>
          <a:srcRect/>
          <a:stretch>
            <a:fillRect/>
          </a:stretch>
        </p:blipFill>
        <p:spPr bwMode="auto">
          <a:xfrm>
            <a:off x="7505700" y="352425"/>
            <a:ext cx="952500" cy="1304925"/>
          </a:xfrm>
          <a:prstGeom prst="rect">
            <a:avLst/>
          </a:prstGeom>
          <a:noFill/>
        </p:spPr>
      </p:pic>
      <p:sp>
        <p:nvSpPr>
          <p:cNvPr id="2119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11974" name="Rectangle 6"/>
          <p:cNvSpPr>
            <a:spLocks noChangeArrowheads="1"/>
          </p:cNvSpPr>
          <p:nvPr/>
        </p:nvSpPr>
        <p:spPr bwMode="auto">
          <a:xfrm>
            <a:off x="0" y="1428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975" name="Rectangle 7"/>
          <p:cNvSpPr>
            <a:spLocks noChangeArrowheads="1"/>
          </p:cNvSpPr>
          <p:nvPr/>
        </p:nvSpPr>
        <p:spPr bwMode="auto">
          <a:xfrm>
            <a:off x="0" y="2505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211976" name="Rectangle 8"/>
          <p:cNvSpPr>
            <a:spLocks noChangeArrowheads="1"/>
          </p:cNvSpPr>
          <p:nvPr/>
        </p:nvSpPr>
        <p:spPr bwMode="auto">
          <a:xfrm>
            <a:off x="0" y="4295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fontScale="90000"/>
          </a:bodyPr>
          <a:lstStyle/>
          <a:p>
            <a:pPr algn="l"/>
            <a:endParaRPr lang="en-GB" sz="3200" b="1" dirty="0">
              <a:solidFill>
                <a:srgbClr val="FF0000"/>
              </a:solidFill>
              <a:latin typeface="Arial" pitchFamily="34" charset="0"/>
              <a:cs typeface="Arial" pitchFamily="34" charset="0"/>
            </a:endParaRPr>
          </a:p>
        </p:txBody>
      </p:sp>
      <p:pic>
        <p:nvPicPr>
          <p:cNvPr id="11" name="Picture Placeholder 10" descr="who are you.png"/>
          <p:cNvPicPr>
            <a:picLocks noGrp="1" noChangeAspect="1"/>
          </p:cNvPicPr>
          <p:nvPr>
            <p:ph type="pic" idx="1"/>
          </p:nvPr>
        </p:nvPicPr>
        <p:blipFill>
          <a:blip r:embed="rId3"/>
          <a:srcRect t="10966" b="10966"/>
          <a:stretch>
            <a:fillRect/>
          </a:stretch>
        </p:blipFill>
        <p:spPr/>
      </p:pic>
      <p:sp>
        <p:nvSpPr>
          <p:cNvPr id="10" name="Text Placeholder 9"/>
          <p:cNvSpPr>
            <a:spLocks noGrp="1"/>
          </p:cNvSpPr>
          <p:nvPr>
            <p:ph type="body" sz="half" idx="2"/>
          </p:nvPr>
        </p:nvSpPr>
        <p:spPr/>
        <p:txBody>
          <a:bodyPr/>
          <a:lstStyle/>
          <a:p>
            <a:r>
              <a:rPr lang="en-GB" sz="2800" b="1" dirty="0" smtClean="0">
                <a:solidFill>
                  <a:srgbClr val="FF0000"/>
                </a:solidFill>
                <a:latin typeface="Arial" pitchFamily="34" charset="0"/>
                <a:cs typeface="Arial" pitchFamily="34" charset="0"/>
              </a:rPr>
              <a:t>Who is here and why! </a:t>
            </a:r>
          </a:p>
          <a:p>
            <a:endParaRPr lang="en-GB" dirty="0"/>
          </a:p>
        </p:txBody>
      </p:sp>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During the day</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Autofit/>
          </a:bodyPr>
          <a:lstStyle/>
          <a:p>
            <a:pPr marL="514350" indent="-514350">
              <a:buNone/>
            </a:pPr>
            <a:r>
              <a:rPr lang="en-GB" sz="2800" dirty="0" smtClean="0">
                <a:latin typeface="Arial" pitchFamily="34" charset="0"/>
                <a:cs typeface="Arial" pitchFamily="34" charset="0"/>
              </a:rPr>
              <a:t>     </a:t>
            </a:r>
          </a:p>
          <a:p>
            <a:pPr marL="514350" indent="-514350">
              <a:buNone/>
            </a:pPr>
            <a:endParaRPr lang="en-GB" sz="2800" dirty="0" smtClean="0">
              <a:latin typeface="Arial" pitchFamily="34" charset="0"/>
              <a:cs typeface="Arial" pitchFamily="34" charset="0"/>
            </a:endParaRPr>
          </a:p>
          <a:p>
            <a:pPr marL="514350" indent="-514350">
              <a:buNone/>
            </a:pPr>
            <a:r>
              <a:rPr lang="en-GB" sz="2800" dirty="0" smtClean="0">
                <a:latin typeface="Arial" pitchFamily="34" charset="0"/>
                <a:cs typeface="Arial" pitchFamily="34" charset="0"/>
              </a:rPr>
              <a:t>     </a:t>
            </a:r>
            <a:r>
              <a:rPr lang="en-GB" dirty="0" smtClean="0">
                <a:latin typeface="Arial" pitchFamily="34" charset="0"/>
                <a:cs typeface="Arial" pitchFamily="34" charset="0"/>
              </a:rPr>
              <a:t>Identify one example or piece of work that you would be interested in learning more about and will commit to follow up on after today </a:t>
            </a:r>
            <a:endParaRPr lang="en-GB" altLang="en-US"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Ice-breaker</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pPr lvl="0"/>
            <a:endParaRPr lang="en-GB" sz="2800" dirty="0" smtClean="0">
              <a:latin typeface="Arial" pitchFamily="34" charset="0"/>
              <a:cs typeface="Arial" pitchFamily="34" charset="0"/>
            </a:endParaRPr>
          </a:p>
          <a:p>
            <a:pPr lvl="0">
              <a:buNone/>
            </a:pPr>
            <a:r>
              <a:rPr lang="en-GB" sz="2800" dirty="0" smtClean="0">
                <a:latin typeface="Arial" pitchFamily="34" charset="0"/>
                <a:cs typeface="Arial" pitchFamily="34" charset="0"/>
              </a:rPr>
              <a:t>Write down on a post-it an example of:</a:t>
            </a:r>
          </a:p>
          <a:p>
            <a:pPr lvl="0">
              <a:buNone/>
            </a:pPr>
            <a:endParaRPr lang="en-GB" sz="2800" dirty="0" smtClean="0">
              <a:latin typeface="Arial" pitchFamily="34" charset="0"/>
              <a:cs typeface="Arial" pitchFamily="34" charset="0"/>
            </a:endParaRPr>
          </a:p>
          <a:p>
            <a:pPr lvl="0"/>
            <a:r>
              <a:rPr lang="en-GB" sz="2800" dirty="0" smtClean="0">
                <a:latin typeface="Arial" pitchFamily="34" charset="0"/>
                <a:cs typeface="Arial" pitchFamily="34" charset="0"/>
              </a:rPr>
              <a:t>something in practice that worked well to involve young people </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pPr lvl="0"/>
            <a:r>
              <a:rPr lang="en-GB" sz="2800" dirty="0" smtClean="0">
                <a:latin typeface="Arial" pitchFamily="34" charset="0"/>
                <a:cs typeface="Arial" pitchFamily="34" charset="0"/>
              </a:rPr>
              <a:t>something that didn’t work well</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fontScale="90000"/>
          </a:bodyPr>
          <a:lstStyle/>
          <a:p>
            <a:r>
              <a:rPr lang="en-GB" altLang="en-US" sz="3200" dirty="0" smtClean="0">
                <a:solidFill>
                  <a:srgbClr val="FF0000"/>
                </a:solidFill>
                <a:latin typeface="Arial" pitchFamily="34" charset="0"/>
                <a:cs typeface="Arial" pitchFamily="34" charset="0"/>
              </a:rPr>
              <a:t/>
            </a:r>
            <a:br>
              <a:rPr lang="en-GB" altLang="en-US" sz="3200" dirty="0" smtClean="0">
                <a:solidFill>
                  <a:srgbClr val="FF0000"/>
                </a:solidFill>
                <a:latin typeface="Arial" pitchFamily="34" charset="0"/>
                <a:cs typeface="Arial" pitchFamily="34" charset="0"/>
              </a:rPr>
            </a:br>
            <a:r>
              <a:rPr lang="en-GB" altLang="en-US" sz="3200" dirty="0" smtClean="0">
                <a:latin typeface="Arial" pitchFamily="34" charset="0"/>
                <a:cs typeface="Arial" pitchFamily="34" charset="0"/>
              </a:rPr>
              <a:t/>
            </a:r>
            <a:br>
              <a:rPr lang="en-GB" altLang="en-US" sz="3200" dirty="0" smtClean="0">
                <a:latin typeface="Arial" pitchFamily="34" charset="0"/>
                <a:cs typeface="Arial" pitchFamily="34" charset="0"/>
              </a:rPr>
            </a:br>
            <a:endParaRPr lang="en-GB" sz="3200" b="1" dirty="0">
              <a:solidFill>
                <a:srgbClr val="FF0000"/>
              </a:solidFill>
              <a:latin typeface="Arial" pitchFamily="34" charset="0"/>
              <a:cs typeface="Arial" pitchFamily="34" charset="0"/>
            </a:endParaRPr>
          </a:p>
        </p:txBody>
      </p:sp>
      <p:pic>
        <p:nvPicPr>
          <p:cNvPr id="11" name="Picture Placeholder 10" descr="idea.png"/>
          <p:cNvPicPr>
            <a:picLocks noGrp="1" noChangeAspect="1"/>
          </p:cNvPicPr>
          <p:nvPr>
            <p:ph type="pic" idx="1"/>
          </p:nvPr>
        </p:nvPicPr>
        <p:blipFill>
          <a:blip r:embed="rId3"/>
          <a:srcRect l="10865" r="10865"/>
          <a:stretch>
            <a:fillRect/>
          </a:stretch>
        </p:blipFill>
        <p:spPr/>
      </p:pic>
      <p:sp>
        <p:nvSpPr>
          <p:cNvPr id="9" name="Text Placeholder 8"/>
          <p:cNvSpPr>
            <a:spLocks noGrp="1"/>
          </p:cNvSpPr>
          <p:nvPr>
            <p:ph type="body" sz="half" idx="2"/>
          </p:nvPr>
        </p:nvSpPr>
        <p:spPr>
          <a:xfrm>
            <a:off x="1792288" y="5092262"/>
            <a:ext cx="5486400" cy="1079938"/>
          </a:xfrm>
        </p:spPr>
        <p:txBody>
          <a:bodyPr>
            <a:noAutofit/>
          </a:bodyPr>
          <a:lstStyle/>
          <a:p>
            <a:r>
              <a:rPr lang="en-GB" sz="2800" b="1" dirty="0" smtClean="0">
                <a:solidFill>
                  <a:srgbClr val="FF0000"/>
                </a:solidFill>
                <a:latin typeface="Arial" pitchFamily="34" charset="0"/>
                <a:cs typeface="Arial" pitchFamily="34" charset="0"/>
              </a:rPr>
              <a:t>Update and emerging issues and ideas from ‘Our Voices’</a:t>
            </a:r>
            <a:endParaRPr lang="en-GB" sz="2800" b="1" dirty="0"/>
          </a:p>
        </p:txBody>
      </p:sp>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fontScale="90000"/>
          </a:bodyPr>
          <a:lstStyle/>
          <a:p>
            <a:pPr algn="l"/>
            <a:r>
              <a:rPr lang="en-GB" sz="3200" b="1" dirty="0" smtClean="0">
                <a:solidFill>
                  <a:srgbClr val="FF0000"/>
                </a:solidFill>
                <a:latin typeface="Arial" pitchFamily="34" charset="0"/>
                <a:cs typeface="Arial" pitchFamily="34" charset="0"/>
              </a:rPr>
              <a:t/>
            </a:r>
            <a:br>
              <a:rPr lang="en-GB" sz="3200" b="1" dirty="0" smtClean="0">
                <a:solidFill>
                  <a:srgbClr val="FF0000"/>
                </a:solidFill>
                <a:latin typeface="Arial" pitchFamily="34" charset="0"/>
                <a:cs typeface="Arial" pitchFamily="34" charset="0"/>
              </a:rPr>
            </a:br>
            <a:r>
              <a:rPr lang="en-GB" sz="3600" b="1" dirty="0" smtClean="0">
                <a:solidFill>
                  <a:srgbClr val="FF0000"/>
                </a:solidFill>
                <a:latin typeface="Arial" pitchFamily="34" charset="0"/>
                <a:cs typeface="Arial" pitchFamily="34" charset="0"/>
              </a:rPr>
              <a:t>‘Our Voices’ – the story so </a:t>
            </a:r>
            <a:br>
              <a:rPr lang="en-GB" sz="3600" b="1" dirty="0" smtClean="0">
                <a:solidFill>
                  <a:srgbClr val="FF0000"/>
                </a:solidFill>
                <a:latin typeface="Arial" pitchFamily="34" charset="0"/>
                <a:cs typeface="Arial" pitchFamily="34" charset="0"/>
              </a:rPr>
            </a:br>
            <a:r>
              <a:rPr lang="en-GB" sz="3600" b="1" dirty="0" smtClean="0">
                <a:solidFill>
                  <a:srgbClr val="FF0000"/>
                </a:solidFill>
                <a:latin typeface="Arial" pitchFamily="34" charset="0"/>
                <a:cs typeface="Arial" pitchFamily="34" charset="0"/>
              </a:rPr>
              <a:t>far…</a:t>
            </a:r>
            <a:endParaRPr lang="en-GB" sz="36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Autofit/>
          </a:bodyPr>
          <a:lstStyle/>
          <a:p>
            <a:r>
              <a:rPr lang="en-GB" dirty="0" smtClean="0">
                <a:latin typeface="Arial" pitchFamily="34" charset="0"/>
                <a:cs typeface="Arial" pitchFamily="34" charset="0"/>
              </a:rPr>
              <a:t>Scoping</a:t>
            </a:r>
          </a:p>
          <a:p>
            <a:r>
              <a:rPr lang="en-GB" dirty="0" smtClean="0">
                <a:latin typeface="Arial" pitchFamily="34" charset="0"/>
                <a:cs typeface="Arial" pitchFamily="34" charset="0"/>
              </a:rPr>
              <a:t>‘Call for </a:t>
            </a:r>
            <a:r>
              <a:rPr lang="en-GB" dirty="0" smtClean="0">
                <a:latin typeface="Arial" pitchFamily="34" charset="0"/>
                <a:cs typeface="Arial" pitchFamily="34" charset="0"/>
              </a:rPr>
              <a:t>information’ = 80</a:t>
            </a:r>
            <a:endParaRPr lang="en-GB" dirty="0" smtClean="0">
              <a:latin typeface="Arial" pitchFamily="34" charset="0"/>
              <a:cs typeface="Arial" pitchFamily="34" charset="0"/>
            </a:endParaRPr>
          </a:p>
          <a:p>
            <a:r>
              <a:rPr lang="en-GB" dirty="0" smtClean="0">
                <a:latin typeface="Arial" pitchFamily="34" charset="0"/>
                <a:cs typeface="Arial" pitchFamily="34" charset="0"/>
              </a:rPr>
              <a:t>Website and mailing list</a:t>
            </a:r>
          </a:p>
          <a:p>
            <a:r>
              <a:rPr lang="en-GB" dirty="0" smtClean="0">
                <a:latin typeface="Arial" pitchFamily="34" charset="0"/>
                <a:cs typeface="Arial" pitchFamily="34" charset="0"/>
              </a:rPr>
              <a:t>Consultations</a:t>
            </a:r>
          </a:p>
          <a:p>
            <a:r>
              <a:rPr lang="en-GB" dirty="0" smtClean="0">
                <a:latin typeface="Arial" pitchFamily="34" charset="0"/>
                <a:cs typeface="Arial" pitchFamily="34" charset="0"/>
              </a:rPr>
              <a:t>Mapping participation resources </a:t>
            </a:r>
          </a:p>
          <a:p>
            <a:r>
              <a:rPr lang="en-GB" dirty="0" smtClean="0">
                <a:latin typeface="Arial" pitchFamily="34" charset="0"/>
                <a:cs typeface="Arial" pitchFamily="34" charset="0"/>
              </a:rPr>
              <a:t>Opportunities </a:t>
            </a:r>
          </a:p>
          <a:p>
            <a:r>
              <a:rPr lang="en-GB" dirty="0" smtClean="0">
                <a:latin typeface="Arial" pitchFamily="34" charset="0"/>
                <a:cs typeface="Arial" pitchFamily="34" charset="0"/>
              </a:rPr>
              <a:t>Ethics, sexual violence and participation</a:t>
            </a:r>
          </a:p>
          <a:p>
            <a:endParaRPr lang="en-GB" dirty="0" smtClean="0">
              <a:solidFill>
                <a:srgbClr val="FF0000"/>
              </a:solidFill>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792288" y="4800599"/>
            <a:ext cx="5486400" cy="1095703"/>
          </a:xfrm>
        </p:spPr>
        <p:txBody>
          <a:bodyPr>
            <a:normAutofit/>
          </a:bodyPr>
          <a:lstStyle/>
          <a:p>
            <a:pPr algn="ctr"/>
            <a:r>
              <a:rPr lang="en-GB" sz="3200" dirty="0" smtClean="0">
                <a:solidFill>
                  <a:srgbClr val="FF0000"/>
                </a:solidFill>
                <a:latin typeface="Arial" pitchFamily="34" charset="0"/>
                <a:cs typeface="Arial" pitchFamily="34" charset="0"/>
              </a:rPr>
              <a:t>Consultations</a:t>
            </a:r>
            <a:br>
              <a:rPr lang="en-GB" sz="3200" dirty="0" smtClean="0">
                <a:solidFill>
                  <a:srgbClr val="FF0000"/>
                </a:solidFill>
                <a:latin typeface="Arial" pitchFamily="34" charset="0"/>
                <a:cs typeface="Arial" pitchFamily="34" charset="0"/>
              </a:rPr>
            </a:br>
            <a:r>
              <a:rPr lang="en-GB" sz="3200" dirty="0" smtClean="0">
                <a:solidFill>
                  <a:srgbClr val="FF0000"/>
                </a:solidFill>
                <a:latin typeface="Arial" pitchFamily="34" charset="0"/>
                <a:cs typeface="Arial" pitchFamily="34" charset="0"/>
              </a:rPr>
              <a:t>Thank you to partners! </a:t>
            </a:r>
            <a:endParaRPr lang="en-GB" sz="3200" b="1" dirty="0">
              <a:solidFill>
                <a:srgbClr val="FF0000"/>
              </a:solidFill>
              <a:latin typeface="Arial" pitchFamily="34" charset="0"/>
              <a:cs typeface="Arial" pitchFamily="34" charset="0"/>
            </a:endParaRPr>
          </a:p>
        </p:txBody>
      </p:sp>
      <p:pic>
        <p:nvPicPr>
          <p:cNvPr id="10" name="Picture Placeholder 9" descr="workshops.jpg"/>
          <p:cNvPicPr>
            <a:picLocks noGrp="1" noChangeAspect="1"/>
          </p:cNvPicPr>
          <p:nvPr>
            <p:ph type="pic" idx="1"/>
          </p:nvPr>
        </p:nvPicPr>
        <p:blipFill>
          <a:blip r:embed="rId3"/>
          <a:srcRect l="5481" r="5481"/>
          <a:stretch>
            <a:fillRect/>
          </a:stretch>
        </p:blipFill>
        <p:spPr/>
      </p:pic>
      <p:sp>
        <p:nvSpPr>
          <p:cNvPr id="3" name="Subtitle 2"/>
          <p:cNvSpPr>
            <a:spLocks noGrp="1"/>
          </p:cNvSpPr>
          <p:nvPr>
            <p:ph type="body" sz="half" idx="2"/>
          </p:nvPr>
        </p:nvSpPr>
        <p:spPr/>
        <p:txBody>
          <a:bodyPr>
            <a:normAutofit/>
          </a:bodyPr>
          <a:lstStyle/>
          <a:p>
            <a:endParaRPr lang="en-GB" sz="2800" dirty="0" smtClean="0"/>
          </a:p>
          <a:p>
            <a:endParaRPr lang="en-GB" altLang="en-US" sz="2800" dirty="0" smtClean="0">
              <a:latin typeface="Arial" pitchFamily="34" charset="0"/>
              <a:cs typeface="Arial" pitchFamily="34" charset="0"/>
            </a:endParaRPr>
          </a:p>
        </p:txBody>
      </p:sp>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
            </a:r>
            <a:br>
              <a:rPr lang="en-GB" sz="3200" b="1" dirty="0" smtClean="0">
                <a:solidFill>
                  <a:srgbClr val="FF0000"/>
                </a:solidFill>
                <a:latin typeface="Arial" pitchFamily="34" charset="0"/>
                <a:cs typeface="Arial" pitchFamily="34" charset="0"/>
              </a:rPr>
            </a:br>
            <a:r>
              <a:rPr lang="en-GB" sz="3200" b="1" dirty="0" smtClean="0">
                <a:solidFill>
                  <a:srgbClr val="FF0000"/>
                </a:solidFill>
                <a:latin typeface="Arial" pitchFamily="34" charset="0"/>
                <a:cs typeface="Arial" pitchFamily="34" charset="0"/>
              </a:rPr>
              <a:t>Phase 1 –consultations </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Autofit/>
          </a:bodyPr>
          <a:lstStyle/>
          <a:p>
            <a:endParaRPr lang="en-GB" dirty="0" smtClean="0">
              <a:latin typeface="Arial" pitchFamily="34" charset="0"/>
              <a:cs typeface="Arial" pitchFamily="34" charset="0"/>
            </a:endParaRPr>
          </a:p>
          <a:p>
            <a:r>
              <a:rPr lang="en-GB" dirty="0" smtClean="0">
                <a:latin typeface="Arial" pitchFamily="34" charset="0"/>
                <a:cs typeface="Arial" pitchFamily="34" charset="0"/>
              </a:rPr>
              <a:t>Identified countries</a:t>
            </a:r>
          </a:p>
          <a:p>
            <a:r>
              <a:rPr lang="en-GB" dirty="0" smtClean="0">
                <a:latin typeface="Arial" pitchFamily="34" charset="0"/>
                <a:cs typeface="Arial" pitchFamily="34" charset="0"/>
              </a:rPr>
              <a:t>UK, Albania, Bulgaria, Spain, Netherlands</a:t>
            </a:r>
          </a:p>
          <a:p>
            <a:r>
              <a:rPr lang="en-GB" dirty="0" smtClean="0">
                <a:latin typeface="Arial" pitchFamily="34" charset="0"/>
                <a:cs typeface="Arial" pitchFamily="34" charset="0"/>
              </a:rPr>
              <a:t>‘Call for interest’</a:t>
            </a:r>
          </a:p>
          <a:p>
            <a:r>
              <a:rPr lang="en-GB" dirty="0" smtClean="0">
                <a:latin typeface="Arial" pitchFamily="34" charset="0"/>
                <a:cs typeface="Arial" pitchFamily="34" charset="0"/>
              </a:rPr>
              <a:t>Selected 2/3 partners per country</a:t>
            </a:r>
          </a:p>
          <a:p>
            <a:r>
              <a:rPr lang="en-GB" dirty="0" smtClean="0">
                <a:latin typeface="Arial" pitchFamily="34" charset="0"/>
                <a:cs typeface="Arial" pitchFamily="34" charset="0"/>
              </a:rPr>
              <a:t>Developed plans and process</a:t>
            </a: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endParaRPr lang="en-GB" sz="2800" dirty="0" smtClean="0"/>
          </a:p>
          <a:p>
            <a:endParaRPr lang="en-GB" alt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pic>
        <p:nvPicPr>
          <p:cNvPr id="7" name="Picture 6" descr="ov map.PNG"/>
          <p:cNvPicPr>
            <a:picLocks noChangeAspect="1"/>
          </p:cNvPicPr>
          <p:nvPr/>
        </p:nvPicPr>
        <p:blipFill>
          <a:blip r:embed="rId4"/>
          <a:stretch>
            <a:fillRect/>
          </a:stretch>
        </p:blipFill>
        <p:spPr>
          <a:xfrm>
            <a:off x="684619" y="0"/>
            <a:ext cx="8459381" cy="6011114"/>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Young people involved</a:t>
            </a:r>
            <a:endParaRPr lang="en-GB" sz="3200" b="1" dirty="0">
              <a:solidFill>
                <a:srgbClr val="FF0000"/>
              </a:solidFill>
              <a:latin typeface="Arial" pitchFamily="34" charset="0"/>
              <a:cs typeface="Arial" pitchFamily="34" charset="0"/>
            </a:endParaRPr>
          </a:p>
        </p:txBody>
      </p:sp>
      <p:graphicFrame>
        <p:nvGraphicFramePr>
          <p:cNvPr id="7" name="Content Placeholder 6"/>
          <p:cNvGraphicFramePr>
            <a:graphicFrameLocks noGrp="1"/>
          </p:cNvGraphicFramePr>
          <p:nvPr>
            <p:ph idx="1"/>
          </p:nvPr>
        </p:nvGraphicFramePr>
        <p:xfrm>
          <a:off x="189187" y="1600200"/>
          <a:ext cx="8497614" cy="4587240"/>
        </p:xfrm>
        <a:graphic>
          <a:graphicData uri="http://schemas.openxmlformats.org/drawingml/2006/table">
            <a:tbl>
              <a:tblPr firstRow="1" bandRow="1">
                <a:tableStyleId>{5C22544A-7EE6-4342-B048-85BDC9FD1C3A}</a:tableStyleId>
              </a:tblPr>
              <a:tblGrid>
                <a:gridCol w="1434661"/>
                <a:gridCol w="1135118"/>
                <a:gridCol w="599089"/>
                <a:gridCol w="1024759"/>
                <a:gridCol w="756745"/>
                <a:gridCol w="3547242"/>
              </a:tblGrid>
              <a:tr h="370840">
                <a:tc>
                  <a:txBody>
                    <a:bodyPr/>
                    <a:lstStyle/>
                    <a:p>
                      <a:r>
                        <a:rPr lang="en-GB" dirty="0" smtClean="0">
                          <a:latin typeface="Arial" pitchFamily="34" charset="0"/>
                          <a:cs typeface="Arial" pitchFamily="34" charset="0"/>
                        </a:rPr>
                        <a:t>Partner</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Country</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Age</a:t>
                      </a:r>
                      <a:endParaRPr lang="en-GB" dirty="0">
                        <a:latin typeface="Arial" pitchFamily="34" charset="0"/>
                        <a:cs typeface="Arial" pitchFamily="34" charset="0"/>
                      </a:endParaRPr>
                    </a:p>
                  </a:txBody>
                  <a:tcPr/>
                </a:tc>
                <a:tc>
                  <a:txBody>
                    <a:bodyPr/>
                    <a:lstStyle/>
                    <a:p>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Knowledge/ experience</a:t>
                      </a:r>
                      <a:r>
                        <a:rPr lang="en-GB" baseline="0" dirty="0" smtClean="0">
                          <a:latin typeface="Arial" pitchFamily="34" charset="0"/>
                          <a:cs typeface="Arial" pitchFamily="34" charset="0"/>
                        </a:rPr>
                        <a:t> of SV</a:t>
                      </a:r>
                      <a:endParaRPr lang="en-GB" dirty="0">
                        <a:latin typeface="Arial" pitchFamily="34" charset="0"/>
                        <a:cs typeface="Arial" pitchFamily="34" charset="0"/>
                      </a:endParaRPr>
                    </a:p>
                  </a:txBody>
                  <a:tcPr/>
                </a:tc>
              </a:tr>
              <a:tr h="370840">
                <a:tc>
                  <a:txBody>
                    <a:bodyPr/>
                    <a:lstStyle/>
                    <a:p>
                      <a:r>
                        <a:rPr lang="en-GB" dirty="0" smtClean="0">
                          <a:latin typeface="Arial" pitchFamily="34" charset="0"/>
                          <a:cs typeface="Arial" pitchFamily="34" charset="0"/>
                        </a:rPr>
                        <a:t>ISIS</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UK</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3</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15-16</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F</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Service-users</a:t>
                      </a:r>
                      <a:r>
                        <a:rPr lang="en-GB" baseline="0" dirty="0" smtClean="0">
                          <a:latin typeface="Arial" pitchFamily="34" charset="0"/>
                          <a:cs typeface="Arial" pitchFamily="34" charset="0"/>
                        </a:rPr>
                        <a:t> - r</a:t>
                      </a:r>
                      <a:r>
                        <a:rPr lang="en-GB" dirty="0" smtClean="0">
                          <a:latin typeface="Arial" pitchFamily="34" charset="0"/>
                          <a:cs typeface="Arial" pitchFamily="34" charset="0"/>
                        </a:rPr>
                        <a:t>isk of CSE</a:t>
                      </a:r>
                      <a:endParaRPr lang="en-GB" dirty="0">
                        <a:latin typeface="Arial" pitchFamily="34" charset="0"/>
                        <a:cs typeface="Arial" pitchFamily="34" charset="0"/>
                      </a:endParaRPr>
                    </a:p>
                  </a:txBody>
                  <a:tcPr/>
                </a:tc>
              </a:tr>
              <a:tr h="495913">
                <a:tc>
                  <a:txBody>
                    <a:bodyPr/>
                    <a:lstStyle/>
                    <a:p>
                      <a:r>
                        <a:rPr lang="en-GB" dirty="0" smtClean="0">
                          <a:latin typeface="Arial" pitchFamily="34" charset="0"/>
                          <a:cs typeface="Arial" pitchFamily="34" charset="0"/>
                        </a:rPr>
                        <a:t>Engage</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UK</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6</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15-20</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F</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Service</a:t>
                      </a:r>
                      <a:r>
                        <a:rPr lang="en-GB" baseline="0" dirty="0" smtClean="0">
                          <a:latin typeface="Arial" pitchFamily="34" charset="0"/>
                          <a:cs typeface="Arial" pitchFamily="34" charset="0"/>
                        </a:rPr>
                        <a:t>-users – risk of/ affected by CSE</a:t>
                      </a:r>
                      <a:endParaRPr lang="en-GB" dirty="0">
                        <a:latin typeface="Arial" pitchFamily="34" charset="0"/>
                        <a:cs typeface="Arial" pitchFamily="34" charset="0"/>
                      </a:endParaRPr>
                    </a:p>
                  </a:txBody>
                  <a:tcPr/>
                </a:tc>
              </a:tr>
              <a:tr h="370840">
                <a:tc>
                  <a:txBody>
                    <a:bodyPr/>
                    <a:lstStyle/>
                    <a:p>
                      <a:r>
                        <a:rPr lang="en-GB" dirty="0" smtClean="0">
                          <a:latin typeface="Arial" pitchFamily="34" charset="0"/>
                          <a:cs typeface="Arial" pitchFamily="34" charset="0"/>
                        </a:rPr>
                        <a:t>SECOS</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UK</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7</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11-17</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F</a:t>
                      </a:r>
                      <a:endParaRPr lang="en-GB" dirty="0">
                        <a:latin typeface="Arial" pitchFamily="34" charset="0"/>
                        <a:cs typeface="Arial" pitchFamily="34" charset="0"/>
                      </a:endParaRPr>
                    </a:p>
                  </a:txBody>
                  <a:tcPr/>
                </a:tc>
                <a:tc>
                  <a:txBody>
                    <a:bodyPr/>
                    <a:lstStyle/>
                    <a:p>
                      <a:r>
                        <a:rPr lang="en-GB" sz="1800" kern="1200" dirty="0" smtClean="0">
                          <a:solidFill>
                            <a:schemeClr val="dk1"/>
                          </a:solidFill>
                          <a:latin typeface="Arial" pitchFamily="34" charset="0"/>
                          <a:ea typeface="+mn-ea"/>
                          <a:cs typeface="Arial" pitchFamily="34" charset="0"/>
                        </a:rPr>
                        <a:t>Ex service users </a:t>
                      </a:r>
                      <a:r>
                        <a:rPr lang="en-GB" sz="1800" kern="1200" baseline="0" dirty="0" smtClean="0">
                          <a:solidFill>
                            <a:schemeClr val="dk1"/>
                          </a:solidFill>
                          <a:latin typeface="Arial" pitchFamily="34" charset="0"/>
                          <a:ea typeface="+mn-ea"/>
                          <a:cs typeface="Arial" pitchFamily="34" charset="0"/>
                        </a:rPr>
                        <a:t>for different reasons </a:t>
                      </a:r>
                      <a:r>
                        <a:rPr lang="en-GB" sz="1800" kern="1200" dirty="0" smtClean="0">
                          <a:solidFill>
                            <a:schemeClr val="dk1"/>
                          </a:solidFill>
                          <a:latin typeface="Arial" pitchFamily="34" charset="0"/>
                          <a:ea typeface="+mn-ea"/>
                          <a:cs typeface="Arial" pitchFamily="34" charset="0"/>
                        </a:rPr>
                        <a:t>CSE, CSA, carers</a:t>
                      </a:r>
                      <a:endParaRPr lang="en-GB" dirty="0">
                        <a:latin typeface="Arial" pitchFamily="34" charset="0"/>
                        <a:cs typeface="Arial" pitchFamily="34" charset="0"/>
                      </a:endParaRPr>
                    </a:p>
                  </a:txBody>
                  <a:tcPr/>
                </a:tc>
              </a:tr>
              <a:tr h="370840">
                <a:tc>
                  <a:txBody>
                    <a:bodyPr/>
                    <a:lstStyle/>
                    <a:p>
                      <a:r>
                        <a:rPr lang="en-GB" dirty="0" smtClean="0">
                          <a:latin typeface="Arial" pitchFamily="34" charset="0"/>
                          <a:cs typeface="Arial" pitchFamily="34" charset="0"/>
                        </a:rPr>
                        <a:t>D&amp;E</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Albania</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6</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18-25</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F</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Ex service users affected</a:t>
                      </a:r>
                      <a:r>
                        <a:rPr lang="en-GB" baseline="0" dirty="0" smtClean="0">
                          <a:latin typeface="Arial" pitchFamily="34" charset="0"/>
                          <a:cs typeface="Arial" pitchFamily="34" charset="0"/>
                        </a:rPr>
                        <a:t> by different forms of SV</a:t>
                      </a:r>
                      <a:endParaRPr lang="en-GB" dirty="0">
                        <a:latin typeface="Arial" pitchFamily="34" charset="0"/>
                        <a:cs typeface="Arial" pitchFamily="34" charset="0"/>
                      </a:endParaRPr>
                    </a:p>
                  </a:txBody>
                  <a:tcPr/>
                </a:tc>
              </a:tr>
              <a:tr h="370840">
                <a:tc>
                  <a:txBody>
                    <a:bodyPr/>
                    <a:lstStyle/>
                    <a:p>
                      <a:r>
                        <a:rPr lang="en-GB" dirty="0" err="1" smtClean="0">
                          <a:latin typeface="Arial" pitchFamily="34" charset="0"/>
                          <a:cs typeface="Arial" pitchFamily="34" charset="0"/>
                        </a:rPr>
                        <a:t>Tdh</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Albania</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8</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14-18</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F</a:t>
                      </a:r>
                      <a:endParaRPr lang="en-GB" dirty="0">
                        <a:latin typeface="Arial" pitchFamily="34" charset="0"/>
                        <a:cs typeface="Arial" pitchFamily="34" charset="0"/>
                      </a:endParaRPr>
                    </a:p>
                  </a:txBody>
                  <a:tcPr/>
                </a:tc>
                <a:tc>
                  <a:txBody>
                    <a:bodyPr/>
                    <a:lstStyle/>
                    <a:p>
                      <a:r>
                        <a:rPr lang="en-GB" sz="1800" kern="1200" dirty="0" smtClean="0">
                          <a:solidFill>
                            <a:schemeClr val="dk1"/>
                          </a:solidFill>
                          <a:latin typeface="Arial" pitchFamily="34" charset="0"/>
                          <a:ea typeface="+mn-ea"/>
                          <a:cs typeface="Arial" pitchFamily="34" charset="0"/>
                        </a:rPr>
                        <a:t>All</a:t>
                      </a:r>
                      <a:r>
                        <a:rPr lang="en-GB" sz="1800" kern="1200" baseline="0" dirty="0" smtClean="0">
                          <a:solidFill>
                            <a:schemeClr val="dk1"/>
                          </a:solidFill>
                          <a:latin typeface="Arial" pitchFamily="34" charset="0"/>
                          <a:ea typeface="+mn-ea"/>
                          <a:cs typeface="Arial" pitchFamily="34" charset="0"/>
                        </a:rPr>
                        <a:t> in care being supported by various partners</a:t>
                      </a:r>
                      <a:endParaRPr lang="en-GB" dirty="0">
                        <a:latin typeface="Arial" pitchFamily="34" charset="0"/>
                        <a:cs typeface="Arial" pitchFamily="34" charset="0"/>
                      </a:endParaRPr>
                    </a:p>
                  </a:txBody>
                  <a:tcPr/>
                </a:tc>
              </a:tr>
              <a:tr h="370840">
                <a:tc>
                  <a:txBody>
                    <a:bodyPr/>
                    <a:lstStyle/>
                    <a:p>
                      <a:r>
                        <a:rPr lang="en-GB" dirty="0" smtClean="0">
                          <a:latin typeface="Arial" pitchFamily="34" charset="0"/>
                          <a:cs typeface="Arial" pitchFamily="34" charset="0"/>
                        </a:rPr>
                        <a:t>PULSE</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Bulgaria</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9</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14-16</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F</a:t>
                      </a:r>
                      <a:endParaRPr lang="en-GB" dirty="0">
                        <a:latin typeface="Arial" pitchFamily="34" charset="0"/>
                        <a:cs typeface="Arial" pitchFamily="34" charset="0"/>
                      </a:endParaRPr>
                    </a:p>
                  </a:txBody>
                  <a:tcPr/>
                </a:tc>
                <a:tc>
                  <a:txBody>
                    <a:bodyPr/>
                    <a:lstStyle/>
                    <a:p>
                      <a:r>
                        <a:rPr lang="en-GB" baseline="0" dirty="0" smtClean="0">
                          <a:latin typeface="Arial" pitchFamily="34" charset="0"/>
                          <a:cs typeface="Arial" pitchFamily="34" charset="0"/>
                        </a:rPr>
                        <a:t>Girls mainly from Roma community  - school </a:t>
                      </a:r>
                      <a:r>
                        <a:rPr lang="en-GB" baseline="0" dirty="0" smtClean="0">
                          <a:latin typeface="Arial" pitchFamily="34" charset="0"/>
                          <a:cs typeface="Arial" pitchFamily="34" charset="0"/>
                        </a:rPr>
                        <a:t>partner with PULSE</a:t>
                      </a:r>
                      <a:endParaRPr lang="en-GB" dirty="0">
                        <a:latin typeface="Arial" pitchFamily="34" charset="0"/>
                        <a:cs typeface="Arial" pitchFamily="34" charset="0"/>
                      </a:endParaRPr>
                    </a:p>
                  </a:txBody>
                  <a:tcPr/>
                </a:tc>
              </a:tr>
              <a:tr h="370840">
                <a:tc>
                  <a:txBody>
                    <a:bodyPr/>
                    <a:lstStyle/>
                    <a:p>
                      <a:r>
                        <a:rPr lang="en-GB" dirty="0" smtClean="0">
                          <a:latin typeface="Arial" pitchFamily="34" charset="0"/>
                          <a:cs typeface="Arial" pitchFamily="34" charset="0"/>
                        </a:rPr>
                        <a:t>Gavroche</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Bulgaria</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8</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19-24</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M/F</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Accommodated</a:t>
                      </a:r>
                      <a:r>
                        <a:rPr lang="en-GB" baseline="0" dirty="0" smtClean="0">
                          <a:latin typeface="Arial" pitchFamily="34" charset="0"/>
                          <a:cs typeface="Arial" pitchFamily="34" charset="0"/>
                        </a:rPr>
                        <a:t> by service</a:t>
                      </a:r>
                      <a:endParaRPr lang="en-GB" dirty="0">
                        <a:latin typeface="Arial" pitchFamily="34" charset="0"/>
                        <a:cs typeface="Arial" pitchFamily="34" charset="0"/>
                      </a:endParaRPr>
                    </a:p>
                  </a:txBody>
                  <a:tcPr/>
                </a:tc>
              </a:tr>
            </a:tbl>
          </a:graphicData>
        </a:graphic>
      </p:graphicFrame>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Workshops</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pPr lvl="0"/>
            <a:r>
              <a:rPr lang="en-GB" sz="2800" dirty="0" smtClean="0">
                <a:latin typeface="Arial" pitchFamily="34" charset="0"/>
                <a:cs typeface="Arial" pitchFamily="34" charset="0"/>
              </a:rPr>
              <a:t>What </a:t>
            </a:r>
            <a:r>
              <a:rPr lang="en-GB" sz="2800" dirty="0" smtClean="0">
                <a:latin typeface="Arial" pitchFamily="34" charset="0"/>
                <a:cs typeface="Arial" pitchFamily="34" charset="0"/>
              </a:rPr>
              <a:t>do </a:t>
            </a:r>
            <a:r>
              <a:rPr lang="en-GB" sz="2800" dirty="0" smtClean="0">
                <a:latin typeface="Arial" pitchFamily="34" charset="0"/>
                <a:cs typeface="Arial" pitchFamily="34" charset="0"/>
              </a:rPr>
              <a:t>young people feel the issues are around sexual violence in their communities?</a:t>
            </a:r>
          </a:p>
          <a:p>
            <a:pPr lvl="0"/>
            <a:r>
              <a:rPr lang="en-GB" sz="2800" dirty="0" smtClean="0">
                <a:latin typeface="Arial" pitchFamily="34" charset="0"/>
                <a:cs typeface="Arial" pitchFamily="34" charset="0"/>
              </a:rPr>
              <a:t>What are the barriers and challenges to young people talking about sexual violence and accessing support?</a:t>
            </a:r>
          </a:p>
          <a:p>
            <a:pPr lvl="0"/>
            <a:r>
              <a:rPr lang="en-GB" sz="2800" dirty="0" smtClean="0">
                <a:latin typeface="Arial" pitchFamily="34" charset="0"/>
                <a:cs typeface="Arial" pitchFamily="34" charset="0"/>
              </a:rPr>
              <a:t>What do young people think could be done to stop sexual violence? </a:t>
            </a:r>
          </a:p>
          <a:p>
            <a:pPr lvl="0"/>
            <a:r>
              <a:rPr lang="en-GB" sz="2800" dirty="0" smtClean="0">
                <a:latin typeface="Arial" pitchFamily="34" charset="0"/>
                <a:cs typeface="Arial" pitchFamily="34" charset="0"/>
              </a:rPr>
              <a:t>How could young people be more involved in preventing sexual violence?</a:t>
            </a:r>
          </a:p>
          <a:p>
            <a:endParaRPr lang="en-GB" sz="2800" dirty="0" smtClean="0"/>
          </a:p>
          <a:p>
            <a:endParaRPr lang="en-GB" alt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fontScale="90000"/>
          </a:bodyPr>
          <a:lstStyle/>
          <a:p>
            <a:pPr algn="l"/>
            <a:endParaRPr lang="en-GB" sz="3200" b="1" dirty="0">
              <a:solidFill>
                <a:srgbClr val="FF0000"/>
              </a:solidFill>
              <a:latin typeface="Arial" pitchFamily="34" charset="0"/>
              <a:cs typeface="Arial" pitchFamily="34" charset="0"/>
            </a:endParaRPr>
          </a:p>
        </p:txBody>
      </p:sp>
      <p:pic>
        <p:nvPicPr>
          <p:cNvPr id="12" name="Picture Placeholder 11" descr="welcome2.jpg"/>
          <p:cNvPicPr>
            <a:picLocks noGrp="1" noChangeAspect="1"/>
          </p:cNvPicPr>
          <p:nvPr>
            <p:ph type="pic" idx="1"/>
          </p:nvPr>
        </p:nvPicPr>
        <p:blipFill>
          <a:blip r:embed="rId3"/>
          <a:stretch>
            <a:fillRect/>
          </a:stretch>
        </p:blipFill>
        <p:spPr>
          <a:xfrm>
            <a:off x="1403131" y="2198505"/>
            <a:ext cx="6117021" cy="2113735"/>
          </a:xfrm>
        </p:spPr>
      </p:pic>
      <p:sp>
        <p:nvSpPr>
          <p:cNvPr id="3" name="Subtitle 2"/>
          <p:cNvSpPr>
            <a:spLocks noGrp="1"/>
          </p:cNvSpPr>
          <p:nvPr>
            <p:ph type="body" sz="half" idx="2"/>
          </p:nvPr>
        </p:nvSpPr>
        <p:spPr/>
        <p:txBody>
          <a:bodyPr>
            <a:normAutofit fontScale="62500" lnSpcReduction="20000"/>
          </a:bodyPr>
          <a:lstStyle/>
          <a:p>
            <a:pPr lvl="0">
              <a:buNone/>
            </a:pPr>
            <a:endParaRPr lang="en-GB" sz="2800" dirty="0" smtClean="0">
              <a:latin typeface="Arial" pitchFamily="34" charset="0"/>
              <a:cs typeface="Arial" pitchFamily="34" charset="0"/>
            </a:endParaRPr>
          </a:p>
          <a:p>
            <a:pPr lvl="0">
              <a:buNone/>
            </a:pPr>
            <a:r>
              <a:rPr lang="en-GB" sz="2800" dirty="0" smtClean="0">
                <a:latin typeface="Arial" pitchFamily="34" charset="0"/>
                <a:cs typeface="Arial" pitchFamily="34" charset="0"/>
              </a:rPr>
              <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endParaRPr lang="en-GB" sz="2800" dirty="0" smtClean="0">
              <a:latin typeface="Arial" pitchFamily="34" charset="0"/>
              <a:cs typeface="Arial" pitchFamily="34" charset="0"/>
            </a:endParaRPr>
          </a:p>
          <a:p>
            <a:pPr>
              <a:buNone/>
            </a:pPr>
            <a:endParaRPr lang="en-GB" alt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Hopes </a:t>
            </a:r>
            <a:endParaRPr lang="en-GB" sz="3200" b="1" dirty="0">
              <a:solidFill>
                <a:srgbClr val="FF0000"/>
              </a:solidFill>
              <a:latin typeface="Arial" pitchFamily="34" charset="0"/>
              <a:cs typeface="Arial" pitchFamily="34" charset="0"/>
            </a:endParaRPr>
          </a:p>
        </p:txBody>
      </p:sp>
      <p:sp>
        <p:nvSpPr>
          <p:cNvPr id="9" name="Content Placeholder 8"/>
          <p:cNvSpPr>
            <a:spLocks noGrp="1"/>
          </p:cNvSpPr>
          <p:nvPr>
            <p:ph idx="1"/>
          </p:nvPr>
        </p:nvSpPr>
        <p:spPr>
          <a:xfrm>
            <a:off x="457200" y="1087821"/>
            <a:ext cx="8229600" cy="6117019"/>
          </a:xfrm>
        </p:spPr>
        <p:txBody>
          <a:bodyPr>
            <a:normAutofit/>
          </a:bodyPr>
          <a:lstStyle/>
          <a:p>
            <a:endParaRPr lang="en-GB" sz="2800" i="1" dirty="0" smtClean="0">
              <a:latin typeface="Arial" pitchFamily="34" charset="0"/>
              <a:cs typeface="Arial" pitchFamily="34" charset="0"/>
            </a:endParaRPr>
          </a:p>
          <a:p>
            <a:r>
              <a:rPr lang="en-GB" sz="2800" i="1" dirty="0" smtClean="0">
                <a:latin typeface="Arial" pitchFamily="34" charset="0"/>
                <a:cs typeface="Arial" pitchFamily="34" charset="0"/>
              </a:rPr>
              <a:t>‘To get the word about and help other young people’</a:t>
            </a:r>
            <a:br>
              <a:rPr lang="en-GB" sz="2800" i="1" dirty="0" smtClean="0">
                <a:latin typeface="Arial" pitchFamily="34" charset="0"/>
                <a:cs typeface="Arial" pitchFamily="34" charset="0"/>
              </a:rPr>
            </a:br>
            <a:endParaRPr lang="en-GB" sz="2800" i="1" dirty="0" smtClean="0">
              <a:latin typeface="Arial" pitchFamily="34" charset="0"/>
              <a:cs typeface="Arial" pitchFamily="34" charset="0"/>
            </a:endParaRPr>
          </a:p>
          <a:p>
            <a:r>
              <a:rPr lang="en-US" sz="2800" i="1" dirty="0" smtClean="0">
                <a:latin typeface="Arial" pitchFamily="34" charset="0"/>
                <a:cs typeface="Arial" pitchFamily="34" charset="0"/>
              </a:rPr>
              <a:t>‘We hope that we will be heard</a:t>
            </a:r>
            <a:r>
              <a:rPr lang="en-US" sz="2800" i="1" dirty="0" smtClean="0">
                <a:latin typeface="Arial" pitchFamily="34" charset="0"/>
                <a:cs typeface="Arial" pitchFamily="34" charset="0"/>
              </a:rPr>
              <a:t>’</a:t>
            </a:r>
            <a:br>
              <a:rPr lang="en-US" sz="2800" i="1" dirty="0" smtClean="0">
                <a:latin typeface="Arial" pitchFamily="34" charset="0"/>
                <a:cs typeface="Arial" pitchFamily="34" charset="0"/>
              </a:rPr>
            </a:br>
            <a:endParaRPr lang="en-GB" sz="2800" i="1" dirty="0" smtClean="0">
              <a:latin typeface="Arial" pitchFamily="34" charset="0"/>
              <a:cs typeface="Arial" pitchFamily="34" charset="0"/>
            </a:endParaRPr>
          </a:p>
          <a:p>
            <a:r>
              <a:rPr lang="en-GB" sz="2800" i="1" dirty="0" smtClean="0">
                <a:latin typeface="Arial" pitchFamily="34" charset="0"/>
                <a:cs typeface="Arial" pitchFamily="34" charset="0"/>
              </a:rPr>
              <a:t>‘</a:t>
            </a:r>
            <a:r>
              <a:rPr lang="en-GB" sz="2800" i="1" dirty="0" smtClean="0">
                <a:latin typeface="Arial" pitchFamily="34" charset="0"/>
                <a:cs typeface="Arial" pitchFamily="34" charset="0"/>
              </a:rPr>
              <a:t>I hope I can learn more about sexual abuse in order to inform the others about it’</a:t>
            </a:r>
            <a:br>
              <a:rPr lang="en-GB" sz="2800" i="1" dirty="0" smtClean="0">
                <a:latin typeface="Arial" pitchFamily="34" charset="0"/>
                <a:cs typeface="Arial" pitchFamily="34" charset="0"/>
              </a:rPr>
            </a:br>
            <a:endParaRPr lang="en-GB" sz="2800" i="1" dirty="0" smtClean="0">
              <a:latin typeface="Arial" pitchFamily="34" charset="0"/>
              <a:cs typeface="Arial" pitchFamily="34" charset="0"/>
            </a:endParaRPr>
          </a:p>
          <a:p>
            <a:pPr>
              <a:buNone/>
            </a:pPr>
            <a:endParaRPr lang="en-GB" sz="6200" dirty="0" smtClean="0">
              <a:latin typeface="Arial" pitchFamily="34" charset="0"/>
              <a:cs typeface="Arial" pitchFamily="34" charset="0"/>
            </a:endParaRPr>
          </a:p>
          <a:p>
            <a:pPr>
              <a:buNone/>
            </a:pPr>
            <a:endParaRPr lang="en-GB" sz="6200" dirty="0" smtClean="0">
              <a:latin typeface="Arial" pitchFamily="34" charset="0"/>
              <a:cs typeface="Arial" pitchFamily="34" charset="0"/>
            </a:endParaRPr>
          </a:p>
          <a:p>
            <a:pPr lvl="0"/>
            <a:endParaRPr lang="en-GB" sz="6200" dirty="0" smtClean="0">
              <a:latin typeface="Arial" pitchFamily="34" charset="0"/>
              <a:cs typeface="Arial" pitchFamily="34" charset="0"/>
            </a:endParaRPr>
          </a:p>
          <a:p>
            <a:endParaRPr lang="en-GB" dirty="0"/>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23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Fears </a:t>
            </a:r>
            <a:endParaRPr lang="en-GB" sz="3200" b="1" dirty="0">
              <a:solidFill>
                <a:srgbClr val="FF0000"/>
              </a:solidFill>
              <a:latin typeface="Arial" pitchFamily="34" charset="0"/>
              <a:cs typeface="Arial" pitchFamily="34" charset="0"/>
            </a:endParaRPr>
          </a:p>
        </p:txBody>
      </p:sp>
      <p:sp>
        <p:nvSpPr>
          <p:cNvPr id="9" name="Content Placeholder 8"/>
          <p:cNvSpPr>
            <a:spLocks noGrp="1"/>
          </p:cNvSpPr>
          <p:nvPr>
            <p:ph idx="1"/>
          </p:nvPr>
        </p:nvSpPr>
        <p:spPr>
          <a:xfrm>
            <a:off x="457200" y="1166648"/>
            <a:ext cx="8229600" cy="6290442"/>
          </a:xfrm>
        </p:spPr>
        <p:txBody>
          <a:bodyPr>
            <a:normAutofit lnSpcReduction="10000"/>
          </a:bodyPr>
          <a:lstStyle/>
          <a:p>
            <a:endParaRPr lang="en-US" sz="2600" i="1" dirty="0" smtClean="0">
              <a:latin typeface="Arial" pitchFamily="34" charset="0"/>
              <a:cs typeface="Arial" pitchFamily="34" charset="0"/>
            </a:endParaRPr>
          </a:p>
          <a:p>
            <a:pPr lvl="0"/>
            <a:r>
              <a:rPr lang="en-GB" sz="2600" dirty="0" smtClean="0">
                <a:latin typeface="Arial" pitchFamily="34" charset="0"/>
                <a:cs typeface="Arial" pitchFamily="34" charset="0"/>
              </a:rPr>
              <a:t>‘</a:t>
            </a:r>
            <a:r>
              <a:rPr lang="en-GB" sz="2600" i="1" dirty="0" smtClean="0">
                <a:latin typeface="Arial" pitchFamily="34" charset="0"/>
                <a:cs typeface="Arial" pitchFamily="34" charset="0"/>
              </a:rPr>
              <a:t>We can’t prevent it – so why ‘hope’ to make a difference?’</a:t>
            </a:r>
            <a:br>
              <a:rPr lang="en-GB" sz="2600" i="1" dirty="0" smtClean="0">
                <a:latin typeface="Arial" pitchFamily="34" charset="0"/>
                <a:cs typeface="Arial" pitchFamily="34" charset="0"/>
              </a:rPr>
            </a:br>
            <a:endParaRPr lang="en-GB" sz="2600" i="1" dirty="0" smtClean="0">
              <a:latin typeface="Arial" pitchFamily="34" charset="0"/>
              <a:cs typeface="Arial" pitchFamily="34" charset="0"/>
            </a:endParaRPr>
          </a:p>
          <a:p>
            <a:r>
              <a:rPr lang="en-US" sz="2600" i="1" dirty="0" smtClean="0">
                <a:latin typeface="Arial" pitchFamily="34" charset="0"/>
                <a:cs typeface="Arial" pitchFamily="34" charset="0"/>
              </a:rPr>
              <a:t>‘Maybe our voice cannot change anything’</a:t>
            </a:r>
            <a:br>
              <a:rPr lang="en-US" sz="2600" i="1" dirty="0" smtClean="0">
                <a:latin typeface="Arial" pitchFamily="34" charset="0"/>
                <a:cs typeface="Arial" pitchFamily="34" charset="0"/>
              </a:rPr>
            </a:br>
            <a:endParaRPr lang="en-US" sz="2600" i="1" dirty="0" smtClean="0">
              <a:latin typeface="Arial" pitchFamily="34" charset="0"/>
              <a:cs typeface="Arial" pitchFamily="34" charset="0"/>
            </a:endParaRPr>
          </a:p>
          <a:p>
            <a:pPr lvl="0"/>
            <a:r>
              <a:rPr lang="en-US" sz="2600" i="1" dirty="0" smtClean="0">
                <a:latin typeface="Arial" pitchFamily="34" charset="0"/>
                <a:cs typeface="Arial" pitchFamily="34" charset="0"/>
              </a:rPr>
              <a:t>‘Will our project have the proper importance? Will it matter?’</a:t>
            </a:r>
          </a:p>
          <a:p>
            <a:pPr lvl="0"/>
            <a:endParaRPr lang="en-US" sz="2600" i="1" dirty="0" smtClean="0">
              <a:latin typeface="Arial" pitchFamily="34" charset="0"/>
              <a:cs typeface="Arial" pitchFamily="34" charset="0"/>
            </a:endParaRPr>
          </a:p>
          <a:p>
            <a:pPr lvl="0"/>
            <a:r>
              <a:rPr lang="en-US" sz="2600" i="1" dirty="0" smtClean="0">
                <a:latin typeface="Arial" pitchFamily="34" charset="0"/>
                <a:cs typeface="Arial" pitchFamily="34" charset="0"/>
              </a:rPr>
              <a:t>‘There are many people who do not accept us </a:t>
            </a:r>
            <a:r>
              <a:rPr lang="en-US" sz="2600" i="1" dirty="0" smtClean="0">
                <a:latin typeface="Arial" pitchFamily="34" charset="0"/>
                <a:cs typeface="Arial" pitchFamily="34" charset="0"/>
              </a:rPr>
              <a:t>because</a:t>
            </a:r>
            <a:r>
              <a:rPr lang="en-US" sz="2600" i="1" dirty="0" smtClean="0">
                <a:latin typeface="Arial" pitchFamily="34" charset="0"/>
                <a:cs typeface="Arial" pitchFamily="34" charset="0"/>
              </a:rPr>
              <a:t> </a:t>
            </a:r>
            <a:r>
              <a:rPr lang="en-US" sz="2600" i="1" dirty="0" smtClean="0">
                <a:latin typeface="Arial" pitchFamily="34" charset="0"/>
                <a:cs typeface="Arial" pitchFamily="34" charset="0"/>
              </a:rPr>
              <a:t>we come from a day centre. As if we cause trouble, they insult us and stay away from us’ </a:t>
            </a:r>
          </a:p>
          <a:p>
            <a:pPr>
              <a:buNone/>
            </a:pPr>
            <a:r>
              <a:rPr lang="en-GB" dirty="0" smtClean="0">
                <a:latin typeface="Arial" pitchFamily="34" charset="0"/>
                <a:cs typeface="Arial" pitchFamily="34" charset="0"/>
              </a:rPr>
              <a:t/>
            </a:r>
            <a:br>
              <a:rPr lang="en-GB" dirty="0" smtClean="0">
                <a:latin typeface="Arial" pitchFamily="34" charset="0"/>
                <a:cs typeface="Arial" pitchFamily="34" charset="0"/>
              </a:rPr>
            </a:br>
            <a:endParaRPr lang="en-GB" dirty="0" smtClean="0">
              <a:latin typeface="Arial" pitchFamily="34" charset="0"/>
              <a:cs typeface="Arial" pitchFamily="34" charset="0"/>
            </a:endParaRPr>
          </a:p>
          <a:p>
            <a:endParaRPr lang="en-GB" dirty="0" smtClean="0">
              <a:latin typeface="Arial" pitchFamily="34" charset="0"/>
              <a:cs typeface="Arial" pitchFamily="34" charset="0"/>
            </a:endParaRPr>
          </a:p>
          <a:p>
            <a:pPr>
              <a:buNone/>
            </a:pPr>
            <a:endParaRPr lang="en-GB" dirty="0" smtClean="0"/>
          </a:p>
          <a:p>
            <a:pPr lvl="0"/>
            <a:endParaRPr lang="en-GB" dirty="0" smtClean="0"/>
          </a:p>
          <a:p>
            <a:endParaRPr lang="en-GB" dirty="0"/>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457200" y="0"/>
            <a:ext cx="8229600" cy="1417638"/>
          </a:xfrm>
        </p:spPr>
        <p:txBody>
          <a:bodyPr>
            <a:normAutofit/>
          </a:bodyPr>
          <a:lstStyle/>
          <a:p>
            <a:pPr algn="l"/>
            <a:r>
              <a:rPr lang="en-GB" sz="3200" b="1" dirty="0" smtClean="0">
                <a:solidFill>
                  <a:srgbClr val="FF0000"/>
                </a:solidFill>
                <a:latin typeface="Arial" pitchFamily="34" charset="0"/>
                <a:cs typeface="Arial" pitchFamily="34" charset="0"/>
              </a:rPr>
              <a:t>What’s happening here? </a:t>
            </a:r>
            <a:endParaRPr lang="en-GB" sz="3200" b="1" dirty="0">
              <a:solidFill>
                <a:srgbClr val="FF0000"/>
              </a:solidFill>
              <a:latin typeface="Arial" pitchFamily="34" charset="0"/>
              <a:cs typeface="Arial" pitchFamily="34" charset="0"/>
            </a:endParaRPr>
          </a:p>
        </p:txBody>
      </p:sp>
      <p:sp>
        <p:nvSpPr>
          <p:cNvPr id="9" name="Content Placeholder 8"/>
          <p:cNvSpPr>
            <a:spLocks noGrp="1"/>
          </p:cNvSpPr>
          <p:nvPr>
            <p:ph idx="1"/>
          </p:nvPr>
        </p:nvSpPr>
        <p:spPr>
          <a:xfrm>
            <a:off x="457200" y="1087821"/>
            <a:ext cx="8229600" cy="6117019"/>
          </a:xfrm>
        </p:spPr>
        <p:txBody>
          <a:bodyPr>
            <a:normAutofit/>
          </a:bodyPr>
          <a:lstStyle/>
          <a:p>
            <a:pPr>
              <a:buNone/>
            </a:pPr>
            <a:endParaRPr lang="en-GB" sz="6200" dirty="0" smtClean="0">
              <a:latin typeface="Arial" pitchFamily="34" charset="0"/>
              <a:cs typeface="Arial" pitchFamily="34" charset="0"/>
            </a:endParaRPr>
          </a:p>
          <a:p>
            <a:pPr>
              <a:buNone/>
            </a:pPr>
            <a:endParaRPr lang="en-GB" sz="6200" dirty="0" smtClean="0">
              <a:latin typeface="Arial" pitchFamily="34" charset="0"/>
              <a:cs typeface="Arial" pitchFamily="34" charset="0"/>
            </a:endParaRPr>
          </a:p>
          <a:p>
            <a:pPr lvl="0"/>
            <a:endParaRPr lang="en-GB" sz="6200" dirty="0" smtClean="0">
              <a:latin typeface="Arial" pitchFamily="34" charset="0"/>
              <a:cs typeface="Arial" pitchFamily="34" charset="0"/>
            </a:endParaRPr>
          </a:p>
          <a:p>
            <a:endParaRPr lang="en-GB" dirty="0"/>
          </a:p>
        </p:txBody>
      </p:sp>
      <p:pic>
        <p:nvPicPr>
          <p:cNvPr id="7" name="Picture 6" descr="what happening here.PNG"/>
          <p:cNvPicPr>
            <a:picLocks noChangeAspect="1"/>
          </p:cNvPicPr>
          <p:nvPr/>
        </p:nvPicPr>
        <p:blipFill>
          <a:blip r:embed="rId3"/>
          <a:stretch>
            <a:fillRect/>
          </a:stretch>
        </p:blipFill>
        <p:spPr>
          <a:xfrm>
            <a:off x="570941" y="1042654"/>
            <a:ext cx="8002117" cy="477269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Why? </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a:xfrm>
            <a:off x="457200" y="1119352"/>
            <a:ext cx="8229600" cy="5297214"/>
          </a:xfrm>
        </p:spPr>
        <p:txBody>
          <a:bodyPr>
            <a:normAutofit/>
          </a:bodyPr>
          <a:lstStyle/>
          <a:p>
            <a:pPr lvl="0">
              <a:buNone/>
            </a:pPr>
            <a:endParaRPr lang="en-GB" sz="3800" dirty="0" smtClean="0">
              <a:latin typeface="Arial" pitchFamily="34" charset="0"/>
              <a:cs typeface="Arial" pitchFamily="34" charset="0"/>
            </a:endParaRPr>
          </a:p>
          <a:p>
            <a:pPr lvl="0"/>
            <a:endParaRPr lang="en-GB" sz="3800" dirty="0" smtClean="0">
              <a:latin typeface="Arial" pitchFamily="34" charset="0"/>
              <a:cs typeface="Arial" pitchFamily="34" charset="0"/>
            </a:endParaRPr>
          </a:p>
          <a:p>
            <a:endParaRPr lang="en-GB" sz="3800" dirty="0" smtClean="0">
              <a:latin typeface="Arial" pitchFamily="34" charset="0"/>
              <a:cs typeface="Arial" pitchFamily="34" charset="0"/>
            </a:endParaRPr>
          </a:p>
          <a:p>
            <a:pPr lvl="0"/>
            <a:endParaRPr lang="en-GB" sz="3000" dirty="0" smtClean="0">
              <a:latin typeface="Arial" pitchFamily="34" charset="0"/>
              <a:cs typeface="Arial" pitchFamily="34" charset="0"/>
            </a:endParaRPr>
          </a:p>
        </p:txBody>
      </p:sp>
      <p:pic>
        <p:nvPicPr>
          <p:cNvPr id="5" name="Picture 4" descr="why.PNG"/>
          <p:cNvPicPr>
            <a:picLocks noChangeAspect="1"/>
          </p:cNvPicPr>
          <p:nvPr/>
        </p:nvPicPr>
        <p:blipFill>
          <a:blip r:embed="rId3"/>
          <a:stretch>
            <a:fillRect/>
          </a:stretch>
        </p:blipFill>
        <p:spPr>
          <a:xfrm>
            <a:off x="1" y="1119352"/>
            <a:ext cx="9144000" cy="520159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normAutofit/>
          </a:bodyPr>
          <a:lstStyle/>
          <a:p>
            <a:endParaRPr lang="en-GB" dirty="0"/>
          </a:p>
        </p:txBody>
      </p:sp>
      <p:pic>
        <p:nvPicPr>
          <p:cNvPr id="10" name="Picture Placeholder 9" descr="barrier.png"/>
          <p:cNvPicPr>
            <a:picLocks noGrp="1" noChangeAspect="1"/>
          </p:cNvPicPr>
          <p:nvPr>
            <p:ph type="pic" idx="1"/>
          </p:nvPr>
        </p:nvPicPr>
        <p:blipFill>
          <a:blip r:embed="rId3"/>
          <a:stretch>
            <a:fillRect/>
          </a:stretch>
        </p:blipFill>
        <p:spPr>
          <a:xfrm>
            <a:off x="1792288" y="754691"/>
            <a:ext cx="4978908" cy="4279392"/>
          </a:xfrm>
        </p:spPr>
      </p:pic>
      <p:sp>
        <p:nvSpPr>
          <p:cNvPr id="9" name="Text Placeholder 8"/>
          <p:cNvSpPr>
            <a:spLocks noGrp="1"/>
          </p:cNvSpPr>
          <p:nvPr>
            <p:ph type="body" sz="half" idx="2"/>
          </p:nvPr>
        </p:nvSpPr>
        <p:spPr>
          <a:xfrm>
            <a:off x="1792288" y="5034083"/>
            <a:ext cx="5486400" cy="1138117"/>
          </a:xfrm>
        </p:spPr>
        <p:txBody>
          <a:bodyPr>
            <a:normAutofit lnSpcReduction="10000"/>
          </a:bodyPr>
          <a:lstStyle/>
          <a:p>
            <a:r>
              <a:rPr lang="en-GB" sz="2400" b="1" dirty="0" smtClean="0">
                <a:solidFill>
                  <a:srgbClr val="FF0000"/>
                </a:solidFill>
                <a:latin typeface="Arial" pitchFamily="34" charset="0"/>
                <a:cs typeface="Arial" pitchFamily="34" charset="0"/>
              </a:rPr>
              <a:t>Barriers to understanding, talking about, seeking help and reporting SV</a:t>
            </a:r>
            <a:endParaRPr lang="en-GB" sz="2400" b="1" dirty="0" smtClean="0">
              <a:latin typeface="Arial" pitchFamily="34" charset="0"/>
              <a:cs typeface="Arial" pitchFamily="34" charset="0"/>
            </a:endParaRPr>
          </a:p>
          <a:p>
            <a:endParaRPr lang="en-GB" dirty="0"/>
          </a:p>
        </p:txBody>
      </p:sp>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The role of schools</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r>
              <a:rPr lang="en-US" sz="2800" i="1" dirty="0" smtClean="0">
                <a:latin typeface="Arial" pitchFamily="34" charset="0"/>
                <a:cs typeface="Arial" pitchFamily="34" charset="0"/>
              </a:rPr>
              <a:t>‘In schools they don’t talk about it enough’</a:t>
            </a:r>
            <a:br>
              <a:rPr lang="en-US" sz="2800" i="1" dirty="0" smtClean="0">
                <a:latin typeface="Arial" pitchFamily="34" charset="0"/>
                <a:cs typeface="Arial" pitchFamily="34" charset="0"/>
              </a:rPr>
            </a:br>
            <a:endParaRPr lang="en-GB" sz="2800" i="1" dirty="0" smtClean="0">
              <a:latin typeface="Arial" pitchFamily="34" charset="0"/>
              <a:cs typeface="Arial" pitchFamily="34" charset="0"/>
            </a:endParaRPr>
          </a:p>
          <a:p>
            <a:r>
              <a:rPr lang="en-US" sz="2800" i="1" dirty="0" smtClean="0">
                <a:latin typeface="Arial" pitchFamily="34" charset="0"/>
                <a:cs typeface="Arial" pitchFamily="34" charset="0"/>
              </a:rPr>
              <a:t>‘The state is responsible for every child to know about it’</a:t>
            </a:r>
            <a:br>
              <a:rPr lang="en-US" sz="2800" i="1" dirty="0" smtClean="0">
                <a:latin typeface="Arial" pitchFamily="34" charset="0"/>
                <a:cs typeface="Arial" pitchFamily="34" charset="0"/>
              </a:rPr>
            </a:br>
            <a:endParaRPr lang="en-US" sz="2800" i="1" dirty="0" smtClean="0">
              <a:latin typeface="Arial" pitchFamily="34" charset="0"/>
              <a:cs typeface="Arial" pitchFamily="34" charset="0"/>
            </a:endParaRPr>
          </a:p>
          <a:p>
            <a:r>
              <a:rPr lang="en-US" sz="2800" i="1" dirty="0" smtClean="0">
                <a:latin typeface="Arial" pitchFamily="34" charset="0"/>
                <a:cs typeface="Arial" pitchFamily="34" charset="0"/>
              </a:rPr>
              <a:t>‘Certain topics on sexual education in school are not treated at all but overlooked due to the taboos that we have as a society’ </a:t>
            </a:r>
            <a:endParaRPr lang="en-GB" altLang="en-US" sz="2800" i="1" dirty="0" smtClean="0">
              <a:latin typeface="Arial" pitchFamily="34" charset="0"/>
              <a:cs typeface="Arial" pitchFamily="34" charset="0"/>
            </a:endParaRPr>
          </a:p>
          <a:p>
            <a:endParaRPr lang="en-GB"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Experiences in schools</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fontScale="85000" lnSpcReduction="10000"/>
          </a:bodyPr>
          <a:lstStyle/>
          <a:p>
            <a:r>
              <a:rPr lang="en-US" sz="2800" i="1" dirty="0" smtClean="0">
                <a:latin typeface="Arial" pitchFamily="34" charset="0"/>
                <a:cs typeface="Arial" pitchFamily="34" charset="0"/>
              </a:rPr>
              <a:t>‘The teacher never explained the lesson on reproductive system, she used to pass it and go to the other lesson’ </a:t>
            </a:r>
            <a:br>
              <a:rPr lang="en-US" sz="2800" i="1" dirty="0" smtClean="0">
                <a:latin typeface="Arial" pitchFamily="34" charset="0"/>
                <a:cs typeface="Arial" pitchFamily="34" charset="0"/>
              </a:rPr>
            </a:br>
            <a:endParaRPr lang="en-US" sz="2800" i="1" dirty="0" smtClean="0">
              <a:latin typeface="Arial" pitchFamily="34" charset="0"/>
              <a:cs typeface="Arial" pitchFamily="34" charset="0"/>
            </a:endParaRPr>
          </a:p>
          <a:p>
            <a:r>
              <a:rPr lang="en-US" sz="2800" i="1" dirty="0" smtClean="0">
                <a:latin typeface="Arial" pitchFamily="34" charset="0"/>
                <a:cs typeface="Arial" pitchFamily="34" charset="0"/>
              </a:rPr>
              <a:t>‘It needs to be more than once – sexual health once and then never again’</a:t>
            </a:r>
          </a:p>
          <a:p>
            <a:pPr>
              <a:buNone/>
            </a:pPr>
            <a:endParaRPr lang="en-US" sz="2800" i="1" dirty="0" smtClean="0">
              <a:latin typeface="Arial" pitchFamily="34" charset="0"/>
              <a:cs typeface="Arial" pitchFamily="34" charset="0"/>
            </a:endParaRPr>
          </a:p>
          <a:p>
            <a:r>
              <a:rPr lang="en-GB" sz="2800" i="1" dirty="0" smtClean="0">
                <a:latin typeface="Arial" pitchFamily="34" charset="0"/>
                <a:cs typeface="Arial" pitchFamily="34" charset="0"/>
              </a:rPr>
              <a:t>‘When they did it in our school we got put in groups with strangers – it’s a hard subject to talk about you need to trust people – I like to get to know people before I talk to people about it’ </a:t>
            </a:r>
            <a:br>
              <a:rPr lang="en-GB" sz="2800" i="1" dirty="0" smtClean="0">
                <a:latin typeface="Arial" pitchFamily="34" charset="0"/>
                <a:cs typeface="Arial" pitchFamily="34" charset="0"/>
              </a:rPr>
            </a:br>
            <a:endParaRPr lang="en-GB" sz="2800" i="1" dirty="0" smtClean="0">
              <a:latin typeface="Arial" pitchFamily="34" charset="0"/>
              <a:cs typeface="Arial" pitchFamily="34" charset="0"/>
            </a:endParaRPr>
          </a:p>
          <a:p>
            <a:r>
              <a:rPr lang="en-GB" sz="2800" dirty="0" smtClean="0">
                <a:latin typeface="Arial" pitchFamily="34" charset="0"/>
                <a:cs typeface="Arial" pitchFamily="34" charset="0"/>
              </a:rPr>
              <a:t>Groped and kissed</a:t>
            </a: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The role of family</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pPr lvl="0"/>
            <a:endParaRPr lang="en-GB" sz="2800" i="1" dirty="0" smtClean="0">
              <a:latin typeface="Arial" pitchFamily="34" charset="0"/>
              <a:cs typeface="Arial" pitchFamily="34" charset="0"/>
            </a:endParaRPr>
          </a:p>
          <a:p>
            <a:pPr lvl="0"/>
            <a:r>
              <a:rPr lang="en-GB" sz="2800" i="1" dirty="0" smtClean="0">
                <a:latin typeface="Arial" pitchFamily="34" charset="0"/>
                <a:cs typeface="Arial" pitchFamily="34" charset="0"/>
              </a:rPr>
              <a:t>‘Parents don’t want to talk about it’</a:t>
            </a:r>
            <a:br>
              <a:rPr lang="en-GB" sz="2800" i="1" dirty="0" smtClean="0">
                <a:latin typeface="Arial" pitchFamily="34" charset="0"/>
                <a:cs typeface="Arial" pitchFamily="34" charset="0"/>
              </a:rPr>
            </a:br>
            <a:endParaRPr lang="en-GB" sz="2800" i="1" dirty="0" smtClean="0">
              <a:latin typeface="Arial" pitchFamily="34" charset="0"/>
              <a:cs typeface="Arial" pitchFamily="34" charset="0"/>
            </a:endParaRPr>
          </a:p>
          <a:p>
            <a:r>
              <a:rPr lang="en-US" sz="2800" i="1" dirty="0" smtClean="0">
                <a:latin typeface="Arial" pitchFamily="34" charset="0"/>
                <a:cs typeface="Arial" pitchFamily="34" charset="0"/>
              </a:rPr>
              <a:t>‘All girls agreed that speaking with their parents on topics that included sexual education was not possible’ </a:t>
            </a:r>
            <a:endParaRPr lang="en-GB" sz="2800" i="1" dirty="0" smtClean="0">
              <a:latin typeface="Arial" pitchFamily="34" charset="0"/>
              <a:cs typeface="Arial" pitchFamily="34" charset="0"/>
            </a:endParaRPr>
          </a:p>
          <a:p>
            <a:pPr lvl="0">
              <a:buNone/>
            </a:pPr>
            <a:endParaRPr lang="en-GB" sz="2800" dirty="0" smtClean="0"/>
          </a:p>
          <a:p>
            <a:endParaRPr lang="en-GB"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US" sz="3200" b="1" i="1" dirty="0" smtClean="0">
                <a:solidFill>
                  <a:srgbClr val="FF0000"/>
                </a:solidFill>
                <a:latin typeface="Arial" pitchFamily="34" charset="0"/>
                <a:cs typeface="Arial" pitchFamily="34" charset="0"/>
              </a:rPr>
              <a:t>‘We don’t know who to talk to’</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a:xfrm>
            <a:off x="457200" y="1320120"/>
            <a:ext cx="8229600" cy="4806044"/>
          </a:xfrm>
        </p:spPr>
        <p:txBody>
          <a:bodyPr>
            <a:normAutofit/>
          </a:bodyPr>
          <a:lstStyle/>
          <a:p>
            <a:pPr>
              <a:buNone/>
            </a:pPr>
            <a:endParaRPr lang="en-US" sz="2800" i="1" dirty="0" smtClean="0">
              <a:latin typeface="Arial" pitchFamily="34" charset="0"/>
              <a:cs typeface="Arial" pitchFamily="34" charset="0"/>
            </a:endParaRPr>
          </a:p>
          <a:p>
            <a:r>
              <a:rPr lang="en-US" sz="2800" i="1" dirty="0" smtClean="0">
                <a:latin typeface="Arial" pitchFamily="34" charset="0"/>
                <a:cs typeface="Arial" pitchFamily="34" charset="0"/>
              </a:rPr>
              <a:t>‘Don’t know where to go’</a:t>
            </a:r>
            <a:br>
              <a:rPr lang="en-US" sz="2800" i="1" dirty="0" smtClean="0">
                <a:latin typeface="Arial" pitchFamily="34" charset="0"/>
                <a:cs typeface="Arial" pitchFamily="34" charset="0"/>
              </a:rPr>
            </a:br>
            <a:endParaRPr lang="en-US" sz="2800" i="1" dirty="0" smtClean="0">
              <a:latin typeface="Arial" pitchFamily="34" charset="0"/>
              <a:cs typeface="Arial" pitchFamily="34" charset="0"/>
            </a:endParaRPr>
          </a:p>
          <a:p>
            <a:r>
              <a:rPr lang="en-US" sz="2800" i="1" dirty="0" smtClean="0">
                <a:latin typeface="Arial" pitchFamily="34" charset="0"/>
                <a:cs typeface="Arial" pitchFamily="34" charset="0"/>
              </a:rPr>
              <a:t>‘Lack of information about the location of assistance centers and what services they offer’</a:t>
            </a:r>
            <a:br>
              <a:rPr lang="en-US" sz="2800" i="1" dirty="0" smtClean="0">
                <a:latin typeface="Arial" pitchFamily="34" charset="0"/>
                <a:cs typeface="Arial" pitchFamily="34" charset="0"/>
              </a:rPr>
            </a:br>
            <a:endParaRPr lang="en-US" sz="2800" i="1" dirty="0" smtClean="0">
              <a:latin typeface="Arial" pitchFamily="34" charset="0"/>
              <a:cs typeface="Arial" pitchFamily="34" charset="0"/>
            </a:endParaRPr>
          </a:p>
          <a:p>
            <a:r>
              <a:rPr lang="en-GB" sz="2800" i="1" dirty="0" smtClean="0">
                <a:latin typeface="Arial" pitchFamily="34" charset="0"/>
                <a:cs typeface="Arial" pitchFamily="34" charset="0"/>
              </a:rPr>
              <a:t>‘Don’t understand procedures’</a:t>
            </a:r>
            <a:r>
              <a:rPr lang="en-GB" sz="2800" dirty="0" smtClean="0">
                <a:latin typeface="Arial" pitchFamily="34" charset="0"/>
                <a:cs typeface="Arial" pitchFamily="34" charset="0"/>
              </a:rPr>
              <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pPr lvl="0"/>
            <a:r>
              <a:rPr lang="en-GB" sz="2800" i="1" dirty="0" smtClean="0">
                <a:latin typeface="Arial" pitchFamily="34" charset="0"/>
                <a:cs typeface="Arial" pitchFamily="34" charset="0"/>
              </a:rPr>
              <a:t>‘They don’t believe they are going to get real help’</a:t>
            </a:r>
          </a:p>
          <a:p>
            <a:pPr lvl="0"/>
            <a:endParaRPr lang="en-GB" sz="2800" i="1" dirty="0" smtClean="0">
              <a:latin typeface="Arial" pitchFamily="34" charset="0"/>
              <a:cs typeface="Arial" pitchFamily="34" charset="0"/>
            </a:endParaRPr>
          </a:p>
          <a:p>
            <a:endParaRPr lang="en-GB" sz="2800" i="1" dirty="0" smtClean="0">
              <a:latin typeface="Arial" pitchFamily="34" charset="0"/>
              <a:cs typeface="Arial" pitchFamily="34" charset="0"/>
            </a:endParaRPr>
          </a:p>
          <a:p>
            <a:endParaRPr lang="en-GB" sz="2800" i="1" dirty="0" smtClean="0">
              <a:latin typeface="Arial" pitchFamily="34" charset="0"/>
              <a:cs typeface="Arial" pitchFamily="34" charset="0"/>
            </a:endParaRPr>
          </a:p>
          <a:p>
            <a:endParaRPr lang="en-GB" sz="2800" dirty="0" smtClean="0"/>
          </a:p>
          <a:p>
            <a:endParaRPr lang="en-GB" sz="2800" dirty="0" smtClean="0">
              <a:latin typeface="Arial" pitchFamily="34" charset="0"/>
              <a:cs typeface="Arial" pitchFamily="34" charset="0"/>
            </a:endParaRPr>
          </a:p>
          <a:p>
            <a:pPr>
              <a:buNone/>
            </a:pPr>
            <a:endParaRPr 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459948" y="274638"/>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Shame</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a:xfrm>
            <a:off x="457200" y="1135117"/>
            <a:ext cx="8229600" cy="5470635"/>
          </a:xfrm>
        </p:spPr>
        <p:txBody>
          <a:bodyPr>
            <a:normAutofit/>
          </a:bodyPr>
          <a:lstStyle/>
          <a:p>
            <a:endParaRPr lang="en-GB" sz="2800" dirty="0" smtClean="0">
              <a:latin typeface="Arial" pitchFamily="34" charset="0"/>
              <a:cs typeface="Arial" pitchFamily="34" charset="0"/>
            </a:endParaRPr>
          </a:p>
          <a:p>
            <a:endParaRPr lang="en-GB" sz="2800" i="1" dirty="0" smtClean="0">
              <a:latin typeface="Arial" pitchFamily="34" charset="0"/>
              <a:cs typeface="Arial" pitchFamily="34" charset="0"/>
            </a:endParaRPr>
          </a:p>
          <a:p>
            <a:r>
              <a:rPr lang="en-GB" sz="2800" i="1" dirty="0" smtClean="0">
                <a:latin typeface="Arial" pitchFamily="34" charset="0"/>
                <a:cs typeface="Arial" pitchFamily="34" charset="0"/>
              </a:rPr>
              <a:t>‘Because talking about sex is taboo in our culture’ </a:t>
            </a:r>
          </a:p>
          <a:p>
            <a:endParaRPr lang="en-GB" sz="2800" i="1" dirty="0" smtClean="0">
              <a:latin typeface="Arial" pitchFamily="34" charset="0"/>
              <a:cs typeface="Arial" pitchFamily="34" charset="0"/>
            </a:endParaRPr>
          </a:p>
          <a:p>
            <a:r>
              <a:rPr lang="en-US" sz="2800" i="1" dirty="0" smtClean="0">
                <a:latin typeface="Arial" pitchFamily="34" charset="0"/>
                <a:cs typeface="Arial" pitchFamily="34" charset="0"/>
              </a:rPr>
              <a:t>‘They feel shame to talk about the topic’</a:t>
            </a:r>
          </a:p>
          <a:p>
            <a:endParaRPr lang="en-US" sz="2800" i="1" dirty="0" smtClean="0">
              <a:latin typeface="Arial" pitchFamily="34" charset="0"/>
              <a:cs typeface="Arial" pitchFamily="34" charset="0"/>
            </a:endParaRPr>
          </a:p>
          <a:p>
            <a:r>
              <a:rPr lang="en-GB" sz="2800" i="1" dirty="0" smtClean="0">
                <a:latin typeface="Arial" pitchFamily="34" charset="0"/>
                <a:cs typeface="Arial" pitchFamily="34" charset="0"/>
              </a:rPr>
              <a:t>‘Fear of being in the spotlight and she will be ashamed of it’ </a:t>
            </a:r>
            <a:endParaRPr lang="en-US" sz="2800" i="1" dirty="0" smtClean="0">
              <a:latin typeface="Arial" pitchFamily="34" charset="0"/>
              <a:cs typeface="Arial" pitchFamily="34" charset="0"/>
            </a:endParaRPr>
          </a:p>
          <a:p>
            <a:pPr>
              <a:buNone/>
            </a:pPr>
            <a:endParaRPr lang="en-US" sz="2800" i="1" dirty="0" smtClean="0">
              <a:latin typeface="Arial" pitchFamily="34" charset="0"/>
              <a:cs typeface="Arial" pitchFamily="34" charset="0"/>
            </a:endParaRPr>
          </a:p>
          <a:p>
            <a:pPr lvl="0">
              <a:buNone/>
            </a:pPr>
            <a:endParaRPr lang="en-GB" sz="2800" dirty="0" smtClean="0">
              <a:latin typeface="Arial" pitchFamily="34" charset="0"/>
              <a:cs typeface="Arial" pitchFamily="34" charset="0"/>
            </a:endParaRPr>
          </a:p>
          <a:p>
            <a:pPr>
              <a:buNone/>
            </a:pPr>
            <a:endParaRPr lang="en-GB" sz="2800" dirty="0" smtClean="0">
              <a:latin typeface="Arial" pitchFamily="34" charset="0"/>
              <a:cs typeface="Arial" pitchFamily="34" charset="0"/>
            </a:endParaRPr>
          </a:p>
          <a:p>
            <a:pPr>
              <a:buNone/>
            </a:pPr>
            <a:endParaRPr 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‘Our Voices’ Project</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a:xfrm>
            <a:off x="457200" y="1417638"/>
            <a:ext cx="8229600" cy="5440362"/>
          </a:xfrm>
        </p:spPr>
        <p:txBody>
          <a:bodyPr>
            <a:normAutofit fontScale="55000" lnSpcReduction="20000"/>
          </a:bodyPr>
          <a:lstStyle/>
          <a:p>
            <a:pPr lvl="0">
              <a:buNone/>
            </a:pPr>
            <a:endParaRPr lang="en-GB" sz="5100" dirty="0" smtClean="0">
              <a:latin typeface="Arial" pitchFamily="34" charset="0"/>
              <a:cs typeface="Arial" pitchFamily="34" charset="0"/>
            </a:endParaRPr>
          </a:p>
          <a:p>
            <a:r>
              <a:rPr lang="en-GB" sz="5100" dirty="0" smtClean="0">
                <a:latin typeface="Arial" pitchFamily="34" charset="0"/>
                <a:cs typeface="Arial" pitchFamily="34" charset="0"/>
              </a:rPr>
              <a:t>To give children a voice in work to stop sexual violence against children</a:t>
            </a:r>
          </a:p>
          <a:p>
            <a:endParaRPr lang="en-GB" sz="5100" dirty="0" smtClean="0">
              <a:latin typeface="Arial" pitchFamily="34" charset="0"/>
              <a:cs typeface="Arial" pitchFamily="34" charset="0"/>
            </a:endParaRPr>
          </a:p>
          <a:p>
            <a:r>
              <a:rPr lang="en-GB" sz="5100" dirty="0" smtClean="0">
                <a:latin typeface="Arial" pitchFamily="34" charset="0"/>
                <a:cs typeface="Arial" pitchFamily="34" charset="0"/>
              </a:rPr>
              <a:t>To support projects in Europe to develop participatory work with children who have experienced sexual violence</a:t>
            </a:r>
          </a:p>
          <a:p>
            <a:endParaRPr lang="en-GB" sz="5100" dirty="0" smtClean="0">
              <a:latin typeface="Arial" pitchFamily="34" charset="0"/>
              <a:cs typeface="Arial" pitchFamily="34" charset="0"/>
            </a:endParaRPr>
          </a:p>
          <a:p>
            <a:r>
              <a:rPr lang="en-GB" sz="5100" dirty="0" smtClean="0">
                <a:latin typeface="Arial" pitchFamily="34" charset="0"/>
                <a:cs typeface="Arial" pitchFamily="34" charset="0"/>
              </a:rPr>
              <a:t>To support the empowerment of children who have experienced sexual violence to gain access to training and career development initiatives</a:t>
            </a:r>
          </a:p>
          <a:p>
            <a:pPr lvl="0">
              <a:buNone/>
            </a:pPr>
            <a:endParaRPr lang="en-GB" sz="2800" dirty="0" smtClean="0">
              <a:latin typeface="Arial" pitchFamily="34" charset="0"/>
              <a:cs typeface="Arial" pitchFamily="34" charset="0"/>
            </a:endParaRPr>
          </a:p>
          <a:p>
            <a:pPr lvl="0">
              <a:buNone/>
            </a:pPr>
            <a:r>
              <a:rPr lang="en-GB" sz="2800" dirty="0" smtClean="0">
                <a:latin typeface="Arial" pitchFamily="34" charset="0"/>
                <a:cs typeface="Arial" pitchFamily="34" charset="0"/>
              </a:rPr>
              <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endParaRPr lang="en-GB" sz="2800" dirty="0" smtClean="0">
              <a:latin typeface="Arial" pitchFamily="34" charset="0"/>
              <a:cs typeface="Arial" pitchFamily="34" charset="0"/>
            </a:endParaRPr>
          </a:p>
          <a:p>
            <a:pPr>
              <a:buNone/>
            </a:pPr>
            <a:endParaRPr lang="en-GB" alt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Embarrassed and judged</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a:xfrm>
            <a:off x="457200" y="1135117"/>
            <a:ext cx="8229600" cy="5470635"/>
          </a:xfrm>
        </p:spPr>
        <p:txBody>
          <a:bodyPr>
            <a:normAutofit/>
          </a:bodyPr>
          <a:lstStyle/>
          <a:p>
            <a:pPr lvl="0"/>
            <a:endParaRPr lang="en-GB" sz="2800" dirty="0" smtClean="0">
              <a:latin typeface="Arial" pitchFamily="34" charset="0"/>
              <a:cs typeface="Arial" pitchFamily="34" charset="0"/>
            </a:endParaRPr>
          </a:p>
          <a:p>
            <a:pPr lvl="0"/>
            <a:r>
              <a:rPr lang="en-GB" sz="2800" i="1" dirty="0" smtClean="0">
                <a:latin typeface="Arial" pitchFamily="34" charset="0"/>
                <a:cs typeface="Arial" pitchFamily="34" charset="0"/>
              </a:rPr>
              <a:t>‘It isn’t something people </a:t>
            </a:r>
            <a:r>
              <a:rPr lang="en-GB" sz="2800" i="1" dirty="0" err="1" smtClean="0">
                <a:latin typeface="Arial" pitchFamily="34" charset="0"/>
                <a:cs typeface="Arial" pitchFamily="34" charset="0"/>
              </a:rPr>
              <a:t>wanna</a:t>
            </a:r>
            <a:r>
              <a:rPr lang="en-GB" sz="2800" i="1" dirty="0" smtClean="0">
                <a:latin typeface="Arial" pitchFamily="34" charset="0"/>
                <a:cs typeface="Arial" pitchFamily="34" charset="0"/>
              </a:rPr>
              <a:t> talk about’</a:t>
            </a:r>
          </a:p>
          <a:p>
            <a:pPr lvl="0"/>
            <a:endParaRPr lang="en-GB" sz="2800" i="1" dirty="0" smtClean="0">
              <a:latin typeface="Arial" pitchFamily="34" charset="0"/>
              <a:cs typeface="Arial" pitchFamily="34" charset="0"/>
            </a:endParaRPr>
          </a:p>
          <a:p>
            <a:pPr lvl="0"/>
            <a:r>
              <a:rPr lang="en-GB" sz="2800" i="1" dirty="0" smtClean="0">
                <a:latin typeface="Arial" pitchFamily="34" charset="0"/>
                <a:cs typeface="Arial" pitchFamily="34" charset="0"/>
              </a:rPr>
              <a:t>‘Don’t want more people knowing about it’</a:t>
            </a:r>
          </a:p>
          <a:p>
            <a:pPr lvl="0"/>
            <a:endParaRPr lang="en-GB" sz="2800" i="1" dirty="0" smtClean="0">
              <a:latin typeface="Arial" pitchFamily="34" charset="0"/>
              <a:cs typeface="Arial" pitchFamily="34" charset="0"/>
            </a:endParaRPr>
          </a:p>
          <a:p>
            <a:r>
              <a:rPr lang="en-GB" sz="2800" i="1" dirty="0" smtClean="0">
                <a:latin typeface="Arial" pitchFamily="34" charset="0"/>
                <a:cs typeface="Arial" pitchFamily="34" charset="0"/>
              </a:rPr>
              <a:t>‘You will be humiliated so leave it, forget it’</a:t>
            </a:r>
          </a:p>
          <a:p>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Labelled, judged, treated differently  and discriminated</a:t>
            </a:r>
          </a:p>
          <a:p>
            <a:pPr lvl="0"/>
            <a:endParaRPr lang="en-GB" sz="2800" dirty="0" smtClean="0">
              <a:latin typeface="Arial" pitchFamily="34" charset="0"/>
              <a:cs typeface="Arial" pitchFamily="34" charset="0"/>
            </a:endParaRPr>
          </a:p>
          <a:p>
            <a:pPr lvl="0">
              <a:buNone/>
            </a:pPr>
            <a:endParaRPr lang="en-GB" sz="2800" dirty="0" smtClean="0">
              <a:latin typeface="Arial" pitchFamily="34" charset="0"/>
              <a:cs typeface="Arial" pitchFamily="34" charset="0"/>
            </a:endParaRPr>
          </a:p>
          <a:p>
            <a:pPr>
              <a:buNone/>
            </a:pPr>
            <a:endParaRPr lang="en-GB" sz="2800" dirty="0" smtClean="0">
              <a:latin typeface="Arial" pitchFamily="34" charset="0"/>
              <a:cs typeface="Arial" pitchFamily="34" charset="0"/>
            </a:endParaRPr>
          </a:p>
          <a:p>
            <a:pPr>
              <a:buNone/>
            </a:pPr>
            <a:endParaRPr 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Blamed and not believed</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a:xfrm>
            <a:off x="457200" y="1417638"/>
            <a:ext cx="8229600" cy="5188114"/>
          </a:xfrm>
        </p:spPr>
        <p:txBody>
          <a:bodyPr>
            <a:normAutofit fontScale="77500" lnSpcReduction="20000"/>
          </a:bodyPr>
          <a:lstStyle/>
          <a:p>
            <a:r>
              <a:rPr lang="en-GB" sz="3600" dirty="0" smtClean="0">
                <a:latin typeface="Arial" pitchFamily="34" charset="0"/>
                <a:cs typeface="Arial" pitchFamily="34" charset="0"/>
              </a:rPr>
              <a:t>Fear of being blamed</a:t>
            </a:r>
          </a:p>
          <a:p>
            <a:pPr lvl="0"/>
            <a:endParaRPr lang="en-GB" sz="3600" dirty="0" smtClean="0">
              <a:latin typeface="Arial" pitchFamily="34" charset="0"/>
              <a:cs typeface="Arial" pitchFamily="34" charset="0"/>
            </a:endParaRPr>
          </a:p>
          <a:p>
            <a:r>
              <a:rPr lang="en-GB" sz="3600" i="1" dirty="0" smtClean="0">
                <a:latin typeface="Arial" pitchFamily="34" charset="0"/>
                <a:cs typeface="Arial" pitchFamily="34" charset="0"/>
              </a:rPr>
              <a:t>‘Albanian mentality where people discriminate and prejudice abused persons, blame the victim and the victim feels ashamed’</a:t>
            </a:r>
          </a:p>
          <a:p>
            <a:pPr lvl="0"/>
            <a:endParaRPr lang="en-GB" sz="3600" dirty="0" smtClean="0"/>
          </a:p>
          <a:p>
            <a:r>
              <a:rPr lang="en-GB" sz="3600" i="1" dirty="0" smtClean="0">
                <a:latin typeface="Arial" pitchFamily="34" charset="0"/>
                <a:cs typeface="Arial" pitchFamily="34" charset="0"/>
              </a:rPr>
              <a:t>‘You might think you led them on’</a:t>
            </a:r>
          </a:p>
          <a:p>
            <a:endParaRPr lang="en-GB" sz="3600" dirty="0" smtClean="0">
              <a:latin typeface="Arial" pitchFamily="34" charset="0"/>
              <a:cs typeface="Arial" pitchFamily="34" charset="0"/>
            </a:endParaRPr>
          </a:p>
          <a:p>
            <a:r>
              <a:rPr lang="en-GB" sz="3600" dirty="0" smtClean="0"/>
              <a:t> </a:t>
            </a:r>
            <a:r>
              <a:rPr lang="en-GB" sz="3600" i="1" dirty="0" smtClean="0">
                <a:latin typeface="Arial" pitchFamily="34" charset="0"/>
                <a:cs typeface="Arial" pitchFamily="34" charset="0"/>
              </a:rPr>
              <a:t>‘You might be called a liar and attention seeker’</a:t>
            </a:r>
          </a:p>
          <a:p>
            <a:endParaRPr lang="en-GB" sz="3600" i="1" dirty="0" smtClean="0">
              <a:latin typeface="Arial" pitchFamily="34" charset="0"/>
              <a:cs typeface="Arial" pitchFamily="34" charset="0"/>
            </a:endParaRPr>
          </a:p>
          <a:p>
            <a:pPr lvl="0"/>
            <a:r>
              <a:rPr lang="en-GB" sz="3600" i="1" dirty="0" smtClean="0">
                <a:latin typeface="Arial" pitchFamily="34" charset="0"/>
                <a:cs typeface="Arial" pitchFamily="34" charset="0"/>
              </a:rPr>
              <a:t>‘They don’t </a:t>
            </a:r>
            <a:r>
              <a:rPr lang="en-GB" sz="3600" i="1" dirty="0" err="1" smtClean="0">
                <a:latin typeface="Arial" pitchFamily="34" charset="0"/>
                <a:cs typeface="Arial" pitchFamily="34" charset="0"/>
              </a:rPr>
              <a:t>wanna</a:t>
            </a:r>
            <a:r>
              <a:rPr lang="en-GB" sz="3600" i="1" dirty="0" smtClean="0">
                <a:latin typeface="Arial" pitchFamily="34" charset="0"/>
                <a:cs typeface="Arial" pitchFamily="34" charset="0"/>
              </a:rPr>
              <a:t> be called liars in court’</a:t>
            </a:r>
            <a:endParaRPr lang="en-GB" sz="3600" dirty="0" smtClean="0"/>
          </a:p>
          <a:p>
            <a:pPr lvl="0"/>
            <a:endParaRPr lang="en-GB" sz="2800" dirty="0" smtClean="0">
              <a:latin typeface="Arial" pitchFamily="34" charset="0"/>
              <a:cs typeface="Arial" pitchFamily="34" charset="0"/>
            </a:endParaRPr>
          </a:p>
          <a:p>
            <a:pPr>
              <a:buNone/>
            </a:pPr>
            <a:endParaRPr lang="en-GB" sz="2800" dirty="0" smtClean="0">
              <a:latin typeface="Arial" pitchFamily="34" charset="0"/>
              <a:cs typeface="Arial" pitchFamily="34" charset="0"/>
            </a:endParaRPr>
          </a:p>
          <a:p>
            <a:pPr>
              <a:buNone/>
            </a:pPr>
            <a:endParaRPr 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Repercussions </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a:xfrm>
            <a:off x="457200" y="1119352"/>
            <a:ext cx="8229600" cy="5486400"/>
          </a:xfrm>
        </p:spPr>
        <p:txBody>
          <a:bodyPr>
            <a:normAutofit/>
          </a:bodyPr>
          <a:lstStyle/>
          <a:p>
            <a:endParaRPr lang="en-GB" sz="2800" i="1" dirty="0" smtClean="0">
              <a:latin typeface="Arial" pitchFamily="34" charset="0"/>
              <a:cs typeface="Arial" pitchFamily="34" charset="0"/>
            </a:endParaRPr>
          </a:p>
          <a:p>
            <a:pPr>
              <a:buNone/>
            </a:pPr>
            <a:endParaRPr lang="en-GB" sz="2800" i="1" dirty="0" smtClean="0">
              <a:latin typeface="Arial" pitchFamily="34" charset="0"/>
              <a:cs typeface="Arial" pitchFamily="34" charset="0"/>
            </a:endParaRPr>
          </a:p>
          <a:p>
            <a:pPr>
              <a:buNone/>
            </a:pPr>
            <a:endParaRPr lang="en-GB" sz="2800" dirty="0" smtClean="0">
              <a:latin typeface="Arial" pitchFamily="34" charset="0"/>
              <a:cs typeface="Arial" pitchFamily="34" charset="0"/>
            </a:endParaRPr>
          </a:p>
          <a:p>
            <a:r>
              <a:rPr lang="en-GB" sz="2800" i="1" dirty="0" smtClean="0">
                <a:latin typeface="Arial" pitchFamily="34" charset="0"/>
                <a:cs typeface="Arial" pitchFamily="34" charset="0"/>
              </a:rPr>
              <a:t>‘Children are afraid of their parents because they do not support them. if something happens they would blame their child for everything.’</a:t>
            </a:r>
          </a:p>
          <a:p>
            <a:pPr>
              <a:buNone/>
            </a:pPr>
            <a:endParaRPr lang="en-GB" sz="2800" dirty="0" smtClean="0"/>
          </a:p>
          <a:p>
            <a:pPr lvl="0"/>
            <a:endParaRPr lang="en-GB" sz="2800" dirty="0" smtClean="0">
              <a:latin typeface="Arial" pitchFamily="34" charset="0"/>
              <a:cs typeface="Arial" pitchFamily="34" charset="0"/>
            </a:endParaRPr>
          </a:p>
          <a:p>
            <a:pPr>
              <a:buNone/>
            </a:pPr>
            <a:endParaRPr lang="en-GB" sz="2800" dirty="0" smtClean="0">
              <a:latin typeface="Arial" pitchFamily="34" charset="0"/>
              <a:cs typeface="Arial" pitchFamily="34" charset="0"/>
            </a:endParaRPr>
          </a:p>
          <a:p>
            <a:pPr>
              <a:buNone/>
            </a:pPr>
            <a:endParaRPr 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Repercussions </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a:xfrm>
            <a:off x="457200" y="1119352"/>
            <a:ext cx="8229600" cy="5486400"/>
          </a:xfrm>
        </p:spPr>
        <p:txBody>
          <a:bodyPr>
            <a:normAutofit/>
          </a:bodyPr>
          <a:lstStyle/>
          <a:p>
            <a:pPr lvl="0">
              <a:buNone/>
            </a:pPr>
            <a:endParaRPr lang="en-GB" sz="2800" dirty="0" smtClean="0">
              <a:latin typeface="Arial" pitchFamily="34" charset="0"/>
              <a:cs typeface="Arial" pitchFamily="34" charset="0"/>
            </a:endParaRPr>
          </a:p>
          <a:p>
            <a:pPr lvl="0"/>
            <a:r>
              <a:rPr lang="en-GB" sz="2800" i="1" dirty="0" smtClean="0">
                <a:latin typeface="Arial" pitchFamily="34" charset="0"/>
                <a:cs typeface="Arial" pitchFamily="34" charset="0"/>
              </a:rPr>
              <a:t>‘If they report and the abuser </a:t>
            </a:r>
            <a:r>
              <a:rPr lang="en-GB" sz="2800" i="1" dirty="0" smtClean="0">
                <a:latin typeface="Arial" pitchFamily="34" charset="0"/>
                <a:cs typeface="Arial" pitchFamily="34" charset="0"/>
              </a:rPr>
              <a:t>finds </a:t>
            </a:r>
            <a:r>
              <a:rPr lang="en-GB" sz="2800" i="1" dirty="0" smtClean="0">
                <a:latin typeface="Arial" pitchFamily="34" charset="0"/>
                <a:cs typeface="Arial" pitchFamily="34" charset="0"/>
              </a:rPr>
              <a:t>it out, he may kill a family member’</a:t>
            </a:r>
          </a:p>
          <a:p>
            <a:pPr lvl="0"/>
            <a:endParaRPr lang="en-GB" sz="2800" i="1" dirty="0" smtClean="0">
              <a:latin typeface="Arial" pitchFamily="34" charset="0"/>
              <a:cs typeface="Arial" pitchFamily="34" charset="0"/>
            </a:endParaRPr>
          </a:p>
          <a:p>
            <a:pPr lvl="0"/>
            <a:r>
              <a:rPr lang="en-GB" sz="2800" i="1" dirty="0" smtClean="0">
                <a:latin typeface="Arial" pitchFamily="34" charset="0"/>
                <a:cs typeface="Arial" pitchFamily="34" charset="0"/>
              </a:rPr>
              <a:t>‘Even if he does get arrested, his mates could come after you’ </a:t>
            </a:r>
            <a:endParaRPr lang="en-GB" sz="2800" dirty="0" smtClean="0">
              <a:latin typeface="Arial" pitchFamily="34" charset="0"/>
              <a:cs typeface="Arial" pitchFamily="34" charset="0"/>
            </a:endParaRPr>
          </a:p>
          <a:p>
            <a:pPr lvl="0"/>
            <a:endParaRPr lang="en-GB" sz="2800" dirty="0" smtClean="0">
              <a:latin typeface="Arial" pitchFamily="34" charset="0"/>
              <a:cs typeface="Arial" pitchFamily="34" charset="0"/>
            </a:endParaRPr>
          </a:p>
          <a:p>
            <a:pPr lvl="0"/>
            <a:r>
              <a:rPr lang="en-GB" sz="2800" i="1" dirty="0" smtClean="0">
                <a:latin typeface="Arial" pitchFamily="34" charset="0"/>
                <a:cs typeface="Arial" pitchFamily="34" charset="0"/>
              </a:rPr>
              <a:t>‘There are cases when the abusers stay in prison only for some couple of months and </a:t>
            </a:r>
            <a:r>
              <a:rPr lang="en-GB" sz="2800" i="1" dirty="0" smtClean="0">
                <a:latin typeface="Arial" pitchFamily="34" charset="0"/>
                <a:cs typeface="Arial" pitchFamily="34" charset="0"/>
              </a:rPr>
              <a:t>then </a:t>
            </a:r>
            <a:r>
              <a:rPr lang="en-GB" sz="2800" i="1" dirty="0" smtClean="0">
                <a:latin typeface="Arial" pitchFamily="34" charset="0"/>
                <a:cs typeface="Arial" pitchFamily="34" charset="0"/>
              </a:rPr>
              <a:t>they are free again’</a:t>
            </a:r>
          </a:p>
          <a:p>
            <a:pPr>
              <a:buNone/>
            </a:pPr>
            <a:endParaRPr lang="en-GB" sz="2800" dirty="0" smtClean="0"/>
          </a:p>
          <a:p>
            <a:pPr lvl="0"/>
            <a:endParaRPr lang="en-GB" sz="2800" dirty="0" smtClean="0">
              <a:latin typeface="Arial" pitchFamily="34" charset="0"/>
              <a:cs typeface="Arial" pitchFamily="34" charset="0"/>
            </a:endParaRPr>
          </a:p>
          <a:p>
            <a:pPr>
              <a:buNone/>
            </a:pPr>
            <a:endParaRPr lang="en-GB" sz="2800" dirty="0" smtClean="0">
              <a:latin typeface="Arial" pitchFamily="34" charset="0"/>
              <a:cs typeface="Arial" pitchFamily="34" charset="0"/>
            </a:endParaRPr>
          </a:p>
          <a:p>
            <a:pPr>
              <a:buNone/>
            </a:pPr>
            <a:endParaRPr 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Police</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lnSpcReduction="10000"/>
          </a:bodyPr>
          <a:lstStyle/>
          <a:p>
            <a:pPr>
              <a:buNone/>
            </a:pPr>
            <a:r>
              <a:rPr lang="en-GB" sz="2800" i="1" dirty="0" smtClean="0">
                <a:latin typeface="Arial" pitchFamily="34" charset="0"/>
                <a:cs typeface="Arial" pitchFamily="34" charset="0"/>
              </a:rPr>
              <a:t/>
            </a:r>
            <a:br>
              <a:rPr lang="en-GB" sz="2800" i="1" dirty="0" smtClean="0">
                <a:latin typeface="Arial" pitchFamily="34" charset="0"/>
                <a:cs typeface="Arial" pitchFamily="34" charset="0"/>
              </a:rPr>
            </a:br>
            <a:endParaRPr lang="en-GB" sz="2800" dirty="0" smtClean="0">
              <a:latin typeface="Arial" pitchFamily="34" charset="0"/>
              <a:cs typeface="Arial" pitchFamily="34" charset="0"/>
            </a:endParaRPr>
          </a:p>
          <a:p>
            <a:r>
              <a:rPr lang="en-US" sz="2800" i="1" dirty="0" smtClean="0">
                <a:latin typeface="Arial" pitchFamily="34" charset="0"/>
                <a:cs typeface="Arial" pitchFamily="34" charset="0"/>
              </a:rPr>
              <a:t>‘The police will not pay attention to you’</a:t>
            </a:r>
            <a:br>
              <a:rPr lang="en-US" sz="2800" i="1" dirty="0" smtClean="0">
                <a:latin typeface="Arial" pitchFamily="34" charset="0"/>
                <a:cs typeface="Arial" pitchFamily="34" charset="0"/>
              </a:rPr>
            </a:br>
            <a:endParaRPr lang="en-US" sz="2800" i="1" dirty="0" smtClean="0">
              <a:latin typeface="Arial" pitchFamily="34" charset="0"/>
              <a:cs typeface="Arial" pitchFamily="34" charset="0"/>
            </a:endParaRPr>
          </a:p>
          <a:p>
            <a:r>
              <a:rPr lang="en-GB" sz="2800" dirty="0" smtClean="0">
                <a:latin typeface="Arial" pitchFamily="34" charset="0"/>
                <a:cs typeface="Arial" pitchFamily="34" charset="0"/>
              </a:rPr>
              <a:t>‘</a:t>
            </a:r>
            <a:r>
              <a:rPr lang="en-GB" sz="2800" i="1" dirty="0" smtClean="0">
                <a:latin typeface="Arial" pitchFamily="34" charset="0"/>
                <a:cs typeface="Arial" pitchFamily="34" charset="0"/>
              </a:rPr>
              <a:t>If you don’t actually say the word no, the police don’t believe you or won’t do anything about it’ </a:t>
            </a:r>
            <a:br>
              <a:rPr lang="en-GB" sz="2800" i="1" dirty="0" smtClean="0">
                <a:latin typeface="Arial" pitchFamily="34" charset="0"/>
                <a:cs typeface="Arial" pitchFamily="34" charset="0"/>
              </a:rPr>
            </a:br>
            <a:endParaRPr lang="en-GB" sz="2800" dirty="0" smtClean="0">
              <a:latin typeface="Arial" pitchFamily="34" charset="0"/>
              <a:cs typeface="Arial" pitchFamily="34" charset="0"/>
            </a:endParaRPr>
          </a:p>
          <a:p>
            <a:r>
              <a:rPr lang="en-GB" sz="2800" i="1" dirty="0" smtClean="0">
                <a:latin typeface="Arial" pitchFamily="34" charset="0"/>
                <a:cs typeface="Arial" pitchFamily="34" charset="0"/>
              </a:rPr>
              <a:t>‘They don’t report it to the police - why? Police just report it to one person, then another, then the judge’ </a:t>
            </a:r>
            <a:endParaRPr lang="en-GB" sz="2800" dirty="0" smtClean="0">
              <a:latin typeface="Arial" pitchFamily="34" charset="0"/>
              <a:cs typeface="Arial" pitchFamily="34" charset="0"/>
            </a:endParaRPr>
          </a:p>
          <a:p>
            <a:pPr>
              <a:buNone/>
            </a:pPr>
            <a:endParaRPr lang="en-GB"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In Albania…</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fontScale="92500" lnSpcReduction="10000"/>
          </a:bodyPr>
          <a:lstStyle/>
          <a:p>
            <a:r>
              <a:rPr lang="en-US" sz="2800" i="1" dirty="0" smtClean="0">
                <a:latin typeface="Arial" pitchFamily="34" charset="0"/>
                <a:cs typeface="Arial" pitchFamily="34" charset="0"/>
              </a:rPr>
              <a:t>‘being laughed at’</a:t>
            </a:r>
            <a:endParaRPr lang="en-GB" sz="2800" i="1" dirty="0" smtClean="0">
              <a:latin typeface="Arial" pitchFamily="34" charset="0"/>
              <a:cs typeface="Arial" pitchFamily="34" charset="0"/>
            </a:endParaRPr>
          </a:p>
          <a:p>
            <a:pPr>
              <a:buNone/>
            </a:pPr>
            <a:endParaRPr lang="en-GB" sz="2800" i="1" dirty="0" smtClean="0">
              <a:latin typeface="Arial" pitchFamily="34" charset="0"/>
              <a:cs typeface="Arial" pitchFamily="34" charset="0"/>
            </a:endParaRPr>
          </a:p>
          <a:p>
            <a:r>
              <a:rPr lang="en-US" sz="2800" i="1" dirty="0" smtClean="0">
                <a:latin typeface="Arial" pitchFamily="34" charset="0"/>
                <a:cs typeface="Arial" pitchFamily="34" charset="0"/>
              </a:rPr>
              <a:t>‘The police sometimes get very disturbing, requiring more intimate details of what happened, and then commenting between them in the person's presence about the details. This makes the abused person feel bad ’</a:t>
            </a:r>
            <a:endParaRPr lang="en-GB" sz="2800" i="1" dirty="0" smtClean="0">
              <a:latin typeface="Arial" pitchFamily="34" charset="0"/>
              <a:cs typeface="Arial" pitchFamily="34" charset="0"/>
            </a:endParaRPr>
          </a:p>
          <a:p>
            <a:pPr>
              <a:buNone/>
            </a:pPr>
            <a:endParaRPr lang="en-GB" sz="2800" i="1" dirty="0" smtClean="0">
              <a:latin typeface="Arial" pitchFamily="34" charset="0"/>
              <a:cs typeface="Arial" pitchFamily="34" charset="0"/>
            </a:endParaRPr>
          </a:p>
          <a:p>
            <a:r>
              <a:rPr lang="en-US" sz="2800" i="1" dirty="0" smtClean="0">
                <a:latin typeface="Arial" pitchFamily="34" charset="0"/>
                <a:cs typeface="Arial" pitchFamily="34" charset="0"/>
              </a:rPr>
              <a:t>‘The information given to the police passes  to the media without any problem and the case becomes public’</a:t>
            </a:r>
            <a:endParaRPr lang="en-GB" sz="2800" i="1"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Police</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lnSpcReduction="10000"/>
          </a:bodyPr>
          <a:lstStyle/>
          <a:p>
            <a:r>
              <a:rPr lang="en-GB" sz="2800" dirty="0" smtClean="0">
                <a:latin typeface="Arial" pitchFamily="34" charset="0"/>
                <a:cs typeface="Arial" pitchFamily="34" charset="0"/>
              </a:rPr>
              <a:t>Not knowing procedures</a:t>
            </a:r>
          </a:p>
          <a:p>
            <a:pPr>
              <a:buNone/>
            </a:pPr>
            <a:endParaRPr lang="en-GB" sz="2800" dirty="0" smtClean="0">
              <a:latin typeface="Arial" pitchFamily="34" charset="0"/>
              <a:cs typeface="Arial" pitchFamily="34" charset="0"/>
            </a:endParaRPr>
          </a:p>
          <a:p>
            <a:r>
              <a:rPr lang="en-GB" sz="2800" i="1" dirty="0" smtClean="0">
                <a:latin typeface="Arial" pitchFamily="34" charset="0"/>
                <a:cs typeface="Arial" pitchFamily="34" charset="0"/>
              </a:rPr>
              <a:t>‘Don’t know .. If it’s worth reporting, if it’s a serious enough issue’</a:t>
            </a:r>
          </a:p>
          <a:p>
            <a:pPr>
              <a:buNone/>
            </a:pPr>
            <a:endParaRPr lang="en-GB" sz="2800" i="1" dirty="0" smtClean="0">
              <a:latin typeface="Arial" pitchFamily="34" charset="0"/>
              <a:cs typeface="Arial" pitchFamily="34" charset="0"/>
            </a:endParaRPr>
          </a:p>
          <a:p>
            <a:r>
              <a:rPr lang="en-GB" sz="2800" i="1" dirty="0" smtClean="0">
                <a:latin typeface="Arial" pitchFamily="34" charset="0"/>
                <a:cs typeface="Arial" pitchFamily="34" charset="0"/>
              </a:rPr>
              <a:t>‘If someone has been raped they need this test, then that test they have to have an interview, it’s really scary. And the thought of it being recorded and your voice kept it’s like re-living it, no closure -  it can knock you’</a:t>
            </a: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fontScale="90000"/>
          </a:bodyPr>
          <a:lstStyle/>
          <a:p>
            <a:pPr lvl="0" algn="l"/>
            <a:r>
              <a:rPr lang="en-GB" sz="3200" b="1" dirty="0" smtClean="0">
                <a:solidFill>
                  <a:srgbClr val="FF0000"/>
                </a:solidFill>
                <a:latin typeface="Arial" pitchFamily="34" charset="0"/>
                <a:cs typeface="Arial" pitchFamily="34" charset="0"/>
              </a:rPr>
              <a:t>What needs to change?</a:t>
            </a:r>
            <a:endParaRPr lang="en-GB" sz="3200" b="1" dirty="0">
              <a:solidFill>
                <a:srgbClr val="FF0000"/>
              </a:solidFill>
              <a:latin typeface="Arial" pitchFamily="34" charset="0"/>
              <a:cs typeface="Arial" pitchFamily="34" charset="0"/>
            </a:endParaRPr>
          </a:p>
        </p:txBody>
      </p:sp>
      <p:pic>
        <p:nvPicPr>
          <p:cNvPr id="9" name="Picture Placeholder 8" descr="4change.png"/>
          <p:cNvPicPr>
            <a:picLocks noGrp="1" noChangeAspect="1"/>
          </p:cNvPicPr>
          <p:nvPr>
            <p:ph type="pic" idx="1"/>
          </p:nvPr>
        </p:nvPicPr>
        <p:blipFill>
          <a:blip r:embed="rId3"/>
          <a:srcRect l="64" r="64"/>
          <a:stretch>
            <a:fillRect/>
          </a:stretch>
        </p:blipFill>
        <p:spPr/>
      </p:pic>
      <p:sp>
        <p:nvSpPr>
          <p:cNvPr id="3" name="Subtitle 2"/>
          <p:cNvSpPr>
            <a:spLocks noGrp="1"/>
          </p:cNvSpPr>
          <p:nvPr>
            <p:ph type="body" sz="half" idx="2"/>
          </p:nvPr>
        </p:nvSpPr>
        <p:spPr/>
        <p:txBody>
          <a:bodyPr>
            <a:normAutofit/>
          </a:bodyPr>
          <a:lstStyle/>
          <a:p>
            <a:endParaRPr lang="en-GB" sz="2800" dirty="0" smtClean="0"/>
          </a:p>
          <a:p>
            <a:endParaRPr lang="en-GB" sz="2800" dirty="0" smtClean="0"/>
          </a:p>
          <a:p>
            <a:endParaRPr lang="en-GB" altLang="en-US" sz="2800" dirty="0" smtClean="0">
              <a:latin typeface="Arial" pitchFamily="34" charset="0"/>
              <a:cs typeface="Arial" pitchFamily="34" charset="0"/>
            </a:endParaRPr>
          </a:p>
        </p:txBody>
      </p:sp>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lvl="0" algn="l"/>
            <a:r>
              <a:rPr lang="en-GB" sz="3200" b="1" dirty="0" smtClean="0">
                <a:solidFill>
                  <a:srgbClr val="FF0000"/>
                </a:solidFill>
                <a:latin typeface="Arial" pitchFamily="34" charset="0"/>
                <a:cs typeface="Arial" pitchFamily="34" charset="0"/>
              </a:rPr>
              <a:t>Education and information</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lnSpcReduction="10000"/>
          </a:bodyPr>
          <a:lstStyle/>
          <a:p>
            <a:pPr>
              <a:buNone/>
            </a:pPr>
            <a:r>
              <a:rPr lang="en-GB" sz="2800" b="1" dirty="0" smtClean="0">
                <a:latin typeface="Arial" pitchFamily="34" charset="0"/>
                <a:cs typeface="Arial" pitchFamily="34" charset="0"/>
              </a:rPr>
              <a:t>Schools</a:t>
            </a:r>
          </a:p>
          <a:p>
            <a:r>
              <a:rPr lang="en-GB" sz="2800" dirty="0" smtClean="0">
                <a:latin typeface="Arial" pitchFamily="34" charset="0"/>
                <a:cs typeface="Arial" pitchFamily="34" charset="0"/>
              </a:rPr>
              <a:t>Better education in school - needs to be fun</a:t>
            </a:r>
          </a:p>
          <a:p>
            <a:r>
              <a:rPr lang="en-GB" sz="2800" dirty="0" smtClean="0">
                <a:latin typeface="Arial" pitchFamily="34" charset="0"/>
                <a:cs typeface="Arial" pitchFamily="34" charset="0"/>
              </a:rPr>
              <a:t>Built into curriculum </a:t>
            </a:r>
          </a:p>
          <a:p>
            <a:pPr>
              <a:buNone/>
            </a:pPr>
            <a:r>
              <a:rPr lang="en-GB" sz="2800" b="1" dirty="0" smtClean="0">
                <a:latin typeface="Arial" pitchFamily="34" charset="0"/>
                <a:cs typeface="Arial" pitchFamily="34" charset="0"/>
              </a:rPr>
              <a:t>Parents</a:t>
            </a:r>
          </a:p>
          <a:p>
            <a:r>
              <a:rPr lang="en-GB" sz="2800" dirty="0" smtClean="0">
                <a:latin typeface="Arial" pitchFamily="34" charset="0"/>
                <a:cs typeface="Arial" pitchFamily="34" charset="0"/>
              </a:rPr>
              <a:t>Educate parents in after school sessions</a:t>
            </a:r>
          </a:p>
          <a:p>
            <a:pPr>
              <a:buNone/>
            </a:pPr>
            <a:r>
              <a:rPr lang="en-GB" sz="2800" b="1" dirty="0" smtClean="0">
                <a:latin typeface="Arial" pitchFamily="34" charset="0"/>
                <a:cs typeface="Arial" pitchFamily="34" charset="0"/>
              </a:rPr>
              <a:t>Community</a:t>
            </a:r>
          </a:p>
          <a:p>
            <a:r>
              <a:rPr lang="en-US" sz="2800" dirty="0" smtClean="0">
                <a:latin typeface="Arial" pitchFamily="34" charset="0"/>
                <a:cs typeface="Arial" pitchFamily="34" charset="0"/>
              </a:rPr>
              <a:t>To share information about services</a:t>
            </a:r>
            <a:endParaRPr lang="en-GB" sz="2800" dirty="0" smtClean="0">
              <a:latin typeface="Arial" pitchFamily="34" charset="0"/>
              <a:cs typeface="Arial" pitchFamily="34" charset="0"/>
            </a:endParaRPr>
          </a:p>
          <a:p>
            <a:pPr>
              <a:buNone/>
            </a:pPr>
            <a:r>
              <a:rPr lang="en-GB" sz="2800" b="1" dirty="0" smtClean="0">
                <a:latin typeface="Arial" pitchFamily="34" charset="0"/>
                <a:cs typeface="Arial" pitchFamily="34" charset="0"/>
              </a:rPr>
              <a:t>Media</a:t>
            </a:r>
          </a:p>
          <a:p>
            <a:r>
              <a:rPr lang="en-US" sz="2800" dirty="0" smtClean="0">
                <a:latin typeface="Arial" pitchFamily="34" charset="0"/>
                <a:cs typeface="Arial" pitchFamily="34" charset="0"/>
              </a:rPr>
              <a:t>To share information through the media</a:t>
            </a:r>
            <a:endParaRPr lang="en-GB" sz="2800" dirty="0" smtClean="0">
              <a:latin typeface="Arial" pitchFamily="34" charset="0"/>
              <a:cs typeface="Arial" pitchFamily="34" charset="0"/>
            </a:endParaRPr>
          </a:p>
          <a:p>
            <a:endParaRPr lang="en-GB" sz="2800" dirty="0" smtClean="0"/>
          </a:p>
          <a:p>
            <a:pPr>
              <a:buNone/>
            </a:pPr>
            <a:endParaRPr lang="en-GB" sz="2800" dirty="0" smtClean="0"/>
          </a:p>
          <a:p>
            <a:endParaRPr lang="en-GB" sz="2800" dirty="0" smtClean="0"/>
          </a:p>
          <a:p>
            <a:endParaRPr lang="en-GB" sz="2800" dirty="0" smtClean="0"/>
          </a:p>
          <a:p>
            <a:endParaRPr lang="en-GB" alt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lvl="0" algn="l"/>
            <a:r>
              <a:rPr lang="en-GB" sz="3200" b="1" dirty="0" smtClean="0">
                <a:solidFill>
                  <a:srgbClr val="FF0000"/>
                </a:solidFill>
                <a:latin typeface="Arial" pitchFamily="34" charset="0"/>
                <a:cs typeface="Arial" pitchFamily="34" charset="0"/>
              </a:rPr>
              <a:t>School setting?</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endParaRPr lang="en-GB" sz="2800" i="1" dirty="0" smtClean="0">
              <a:latin typeface="Arial" pitchFamily="34" charset="0"/>
              <a:cs typeface="Arial" pitchFamily="34" charset="0"/>
            </a:endParaRPr>
          </a:p>
          <a:p>
            <a:r>
              <a:rPr lang="en-GB" sz="2800" i="1" dirty="0" smtClean="0">
                <a:latin typeface="Arial" pitchFamily="34" charset="0"/>
                <a:cs typeface="Arial" pitchFamily="34" charset="0"/>
              </a:rPr>
              <a:t>‘Schools don’t solve problems, shouldn’t be school or in a school environment – if it’s in school its going to be boring. Teachers tell you what to do rather than help you with what you’re going through’</a:t>
            </a:r>
          </a:p>
          <a:p>
            <a:endParaRPr lang="en-GB" sz="2800" i="1" dirty="0" smtClean="0">
              <a:latin typeface="Arial" pitchFamily="34" charset="0"/>
              <a:cs typeface="Arial" pitchFamily="34" charset="0"/>
            </a:endParaRPr>
          </a:p>
          <a:p>
            <a:r>
              <a:rPr lang="en-GB" sz="2800" i="1" dirty="0" smtClean="0">
                <a:latin typeface="Arial" pitchFamily="34" charset="0"/>
                <a:cs typeface="Arial" pitchFamily="34" charset="0"/>
              </a:rPr>
              <a:t>‘Somewhere where there’s no wrong or right answers’</a:t>
            </a:r>
          </a:p>
          <a:p>
            <a:pPr>
              <a:buNone/>
            </a:pPr>
            <a:endParaRPr lang="en-GB" sz="2800" dirty="0" smtClean="0"/>
          </a:p>
          <a:p>
            <a:endParaRPr lang="en-GB" sz="2800" dirty="0" smtClean="0"/>
          </a:p>
          <a:p>
            <a:endParaRPr lang="en-GB" sz="2800" dirty="0" smtClean="0"/>
          </a:p>
          <a:p>
            <a:endParaRPr lang="en-GB" alt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fontScale="90000"/>
          </a:bodyPr>
          <a:lstStyle/>
          <a:p>
            <a:pPr algn="l"/>
            <a:r>
              <a:rPr lang="en-GB" sz="3200" b="1" dirty="0" smtClean="0">
                <a:solidFill>
                  <a:srgbClr val="FF0000"/>
                </a:solidFill>
                <a:latin typeface="Arial" pitchFamily="34" charset="0"/>
                <a:cs typeface="Arial" pitchFamily="34" charset="0"/>
              </a:rPr>
              <a:t/>
            </a:r>
            <a:br>
              <a:rPr lang="en-GB" sz="3200" b="1" dirty="0" smtClean="0">
                <a:solidFill>
                  <a:srgbClr val="FF0000"/>
                </a:solidFill>
                <a:latin typeface="Arial" pitchFamily="34" charset="0"/>
                <a:cs typeface="Arial" pitchFamily="34" charset="0"/>
              </a:rPr>
            </a:br>
            <a:r>
              <a:rPr lang="en-GB" sz="3200" b="1" dirty="0" smtClean="0">
                <a:solidFill>
                  <a:srgbClr val="FF0000"/>
                </a:solidFill>
                <a:latin typeface="Arial" pitchFamily="34" charset="0"/>
                <a:cs typeface="Arial" pitchFamily="34" charset="0"/>
              </a:rPr>
              <a:t>The role of the Reference &amp; </a:t>
            </a:r>
            <a:br>
              <a:rPr lang="en-GB" sz="3200" b="1" dirty="0" smtClean="0">
                <a:solidFill>
                  <a:srgbClr val="FF0000"/>
                </a:solidFill>
                <a:latin typeface="Arial" pitchFamily="34" charset="0"/>
                <a:cs typeface="Arial" pitchFamily="34" charset="0"/>
              </a:rPr>
            </a:br>
            <a:r>
              <a:rPr lang="en-GB" sz="3200" b="1" dirty="0" smtClean="0">
                <a:solidFill>
                  <a:srgbClr val="FF0000"/>
                </a:solidFill>
                <a:latin typeface="Arial" pitchFamily="34" charset="0"/>
                <a:cs typeface="Arial" pitchFamily="34" charset="0"/>
              </a:rPr>
              <a:t>Dissemination Group</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pPr lvl="0">
              <a:buNone/>
            </a:pPr>
            <a:r>
              <a:rPr lang="en-GB" sz="2800" dirty="0" smtClean="0">
                <a:latin typeface="Arial" pitchFamily="34" charset="0"/>
                <a:cs typeface="Arial" pitchFamily="34" charset="0"/>
              </a:rPr>
              <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Exchange  learning </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pPr lvl="0"/>
            <a:r>
              <a:rPr lang="en-GB" sz="2800" dirty="0" smtClean="0">
                <a:latin typeface="Arial" pitchFamily="34" charset="0"/>
                <a:cs typeface="Arial" pitchFamily="34" charset="0"/>
              </a:rPr>
              <a:t>Identify and highlight priority issues for ‘Our Voices’ to consider based on gaps and challenges  - in relation to prevention, sexual violence and participation</a:t>
            </a:r>
          </a:p>
          <a:p>
            <a:endParaRPr lang="en-GB" sz="2800" dirty="0" smtClean="0">
              <a:latin typeface="Arial" pitchFamily="34" charset="0"/>
              <a:cs typeface="Arial" pitchFamily="34" charset="0"/>
            </a:endParaRPr>
          </a:p>
          <a:p>
            <a:pPr>
              <a:buNone/>
            </a:pPr>
            <a:endParaRPr lang="en-GB" alt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lvl="0" algn="l"/>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endParaRPr lang="en-GB" sz="2800" dirty="0" smtClean="0"/>
          </a:p>
          <a:p>
            <a:pPr algn="ctr"/>
            <a:endParaRPr lang="en-GB" sz="4400" dirty="0" smtClean="0"/>
          </a:p>
          <a:p>
            <a:pPr algn="ctr">
              <a:buNone/>
            </a:pPr>
            <a:r>
              <a:rPr lang="en-GB" sz="7200" b="1" dirty="0" smtClean="0">
                <a:solidFill>
                  <a:srgbClr val="FF0000"/>
                </a:solidFill>
                <a:latin typeface="Arial" pitchFamily="34" charset="0"/>
                <a:cs typeface="Arial" pitchFamily="34" charset="0"/>
              </a:rPr>
              <a:t>‘Talk about it!’</a:t>
            </a:r>
            <a:endParaRPr lang="en-GB" sz="7200" dirty="0" smtClean="0"/>
          </a:p>
          <a:p>
            <a:endParaRPr lang="en-GB" sz="2800" dirty="0" smtClean="0"/>
          </a:p>
          <a:p>
            <a:endParaRPr lang="en-GB" alt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lvl="0" algn="l"/>
            <a:r>
              <a:rPr lang="en-GB" sz="3200" b="1" dirty="0" smtClean="0">
                <a:solidFill>
                  <a:srgbClr val="FF0000"/>
                </a:solidFill>
                <a:latin typeface="Arial" pitchFamily="34" charset="0"/>
                <a:cs typeface="Arial" pitchFamily="34" charset="0"/>
              </a:rPr>
              <a:t>More/better services</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r>
              <a:rPr lang="en-US" sz="2800" i="1" dirty="0" smtClean="0">
                <a:latin typeface="Arial" pitchFamily="34" charset="0"/>
                <a:cs typeface="Arial" pitchFamily="34" charset="0"/>
              </a:rPr>
              <a:t>‘Have better services in schools’</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endParaRPr lang="en-US" sz="2800" dirty="0" smtClean="0">
              <a:latin typeface="Arial" pitchFamily="34" charset="0"/>
              <a:cs typeface="Arial" pitchFamily="34" charset="0"/>
            </a:endParaRPr>
          </a:p>
          <a:p>
            <a:pPr lvl="0"/>
            <a:r>
              <a:rPr lang="en-GB" sz="2800" dirty="0" smtClean="0">
                <a:latin typeface="Arial" pitchFamily="34" charset="0"/>
                <a:cs typeface="Arial" pitchFamily="34" charset="0"/>
              </a:rPr>
              <a:t>Need to be not like school</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pPr lvl="0"/>
            <a:r>
              <a:rPr lang="en-US" sz="2800" i="1" dirty="0" smtClean="0">
                <a:latin typeface="Arial" pitchFamily="34" charset="0"/>
                <a:cs typeface="Arial" pitchFamily="34" charset="0"/>
              </a:rPr>
              <a:t>‘You don’t go looking for help you need it to come to you’ </a:t>
            </a:r>
            <a:r>
              <a:rPr lang="en-GB" sz="2800" dirty="0" smtClean="0">
                <a:latin typeface="Arial" pitchFamily="34" charset="0"/>
                <a:cs typeface="Arial" pitchFamily="34" charset="0"/>
              </a:rPr>
              <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r>
              <a:rPr lang="en-GB" sz="2800" i="1" dirty="0" smtClean="0">
                <a:latin typeface="Arial" pitchFamily="34" charset="0"/>
                <a:cs typeface="Arial" pitchFamily="34" charset="0"/>
              </a:rPr>
              <a:t>‘You don’t know where to go for help- unless the facility is brought to you’</a:t>
            </a:r>
          </a:p>
          <a:p>
            <a:pPr lvl="0">
              <a:buNone/>
            </a:pPr>
            <a:endParaRPr lang="en-GB" sz="2800" dirty="0" smtClean="0"/>
          </a:p>
          <a:p>
            <a:endParaRPr lang="en-GB" sz="2800" dirty="0" smtClean="0"/>
          </a:p>
          <a:p>
            <a:endParaRPr lang="en-GB" sz="2800" dirty="0" smtClean="0"/>
          </a:p>
          <a:p>
            <a:pPr>
              <a:buNone/>
            </a:pPr>
            <a:endParaRPr lang="en-GB" sz="2800" dirty="0" smtClean="0"/>
          </a:p>
          <a:p>
            <a:endParaRPr lang="en-GB" sz="2800" dirty="0" smtClean="0"/>
          </a:p>
          <a:p>
            <a:endParaRPr lang="en-GB" sz="2800" dirty="0" smtClean="0"/>
          </a:p>
          <a:p>
            <a:endParaRPr lang="en-GB" alt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fontScale="90000"/>
          </a:bodyPr>
          <a:lstStyle/>
          <a:p>
            <a:pPr lvl="0" algn="l"/>
            <a:r>
              <a:rPr lang="en-GB" sz="3200" b="1" dirty="0" smtClean="0">
                <a:solidFill>
                  <a:srgbClr val="FF0000"/>
                </a:solidFill>
                <a:latin typeface="Arial" pitchFamily="34" charset="0"/>
                <a:cs typeface="Arial" pitchFamily="34" charset="0"/>
              </a:rPr>
              <a:t/>
            </a:r>
            <a:br>
              <a:rPr lang="en-GB" sz="3200" b="1" dirty="0" smtClean="0">
                <a:solidFill>
                  <a:srgbClr val="FF0000"/>
                </a:solidFill>
                <a:latin typeface="Arial" pitchFamily="34" charset="0"/>
                <a:cs typeface="Arial" pitchFamily="34" charset="0"/>
              </a:rPr>
            </a:br>
            <a:r>
              <a:rPr lang="en-GB" sz="3200" dirty="0" smtClean="0">
                <a:solidFill>
                  <a:srgbClr val="FF0000"/>
                </a:solidFill>
                <a:latin typeface="Arial" pitchFamily="34" charset="0"/>
                <a:cs typeface="Arial" pitchFamily="34" charset="0"/>
              </a:rPr>
              <a:t/>
            </a:r>
            <a:br>
              <a:rPr lang="en-GB" sz="3200" dirty="0" smtClean="0">
                <a:solidFill>
                  <a:srgbClr val="FF0000"/>
                </a:solidFill>
                <a:latin typeface="Arial" pitchFamily="34" charset="0"/>
                <a:cs typeface="Arial" pitchFamily="34" charset="0"/>
              </a:rPr>
            </a:br>
            <a:r>
              <a:rPr lang="en-GB" sz="3200" dirty="0" smtClean="0">
                <a:solidFill>
                  <a:srgbClr val="FF0000"/>
                </a:solidFill>
                <a:latin typeface="Arial" pitchFamily="34" charset="0"/>
                <a:cs typeface="Arial" pitchFamily="34" charset="0"/>
              </a:rPr>
              <a:t/>
            </a:r>
            <a:br>
              <a:rPr lang="en-GB" sz="3200" dirty="0" smtClean="0">
                <a:solidFill>
                  <a:srgbClr val="FF0000"/>
                </a:solidFill>
                <a:latin typeface="Arial" pitchFamily="34" charset="0"/>
                <a:cs typeface="Arial" pitchFamily="34" charset="0"/>
              </a:rPr>
            </a:br>
            <a:endParaRPr lang="en-GB" sz="3200" b="1" dirty="0">
              <a:solidFill>
                <a:srgbClr val="FF0000"/>
              </a:solidFill>
              <a:latin typeface="Arial" pitchFamily="34" charset="0"/>
              <a:cs typeface="Arial" pitchFamily="34" charset="0"/>
            </a:endParaRPr>
          </a:p>
        </p:txBody>
      </p:sp>
      <p:pic>
        <p:nvPicPr>
          <p:cNvPr id="9" name="Picture Placeholder 8" descr="get involved.png"/>
          <p:cNvPicPr>
            <a:picLocks noGrp="1" noChangeAspect="1"/>
          </p:cNvPicPr>
          <p:nvPr>
            <p:ph type="pic" idx="1"/>
          </p:nvPr>
        </p:nvPicPr>
        <p:blipFill>
          <a:blip r:embed="rId3"/>
          <a:srcRect l="3939" r="3939"/>
          <a:stretch>
            <a:fillRect/>
          </a:stretch>
        </p:blipFill>
        <p:spPr/>
      </p:pic>
      <p:sp>
        <p:nvSpPr>
          <p:cNvPr id="3" name="Subtitle 2"/>
          <p:cNvSpPr>
            <a:spLocks noGrp="1"/>
          </p:cNvSpPr>
          <p:nvPr>
            <p:ph type="body" sz="half" idx="2"/>
          </p:nvPr>
        </p:nvSpPr>
        <p:spPr>
          <a:xfrm>
            <a:off x="1792288" y="5060731"/>
            <a:ext cx="5486400" cy="1111469"/>
          </a:xfrm>
        </p:spPr>
        <p:txBody>
          <a:bodyPr>
            <a:normAutofit fontScale="25000" lnSpcReduction="20000"/>
          </a:bodyPr>
          <a:lstStyle/>
          <a:p>
            <a:endParaRPr lang="en-GB" sz="8000" b="1" dirty="0" smtClean="0"/>
          </a:p>
          <a:p>
            <a:r>
              <a:rPr lang="en-GB" sz="11200" b="1" dirty="0" smtClean="0">
                <a:solidFill>
                  <a:srgbClr val="FF0000"/>
                </a:solidFill>
                <a:latin typeface="Arial" pitchFamily="34" charset="0"/>
                <a:cs typeface="Arial" pitchFamily="34" charset="0"/>
              </a:rPr>
              <a:t>How can young people be </a:t>
            </a:r>
            <a:br>
              <a:rPr lang="en-GB" sz="11200" b="1" dirty="0" smtClean="0">
                <a:solidFill>
                  <a:srgbClr val="FF0000"/>
                </a:solidFill>
                <a:latin typeface="Arial" pitchFamily="34" charset="0"/>
                <a:cs typeface="Arial" pitchFamily="34" charset="0"/>
              </a:rPr>
            </a:br>
            <a:r>
              <a:rPr lang="en-GB" sz="11200" b="1" dirty="0" smtClean="0">
                <a:solidFill>
                  <a:srgbClr val="FF0000"/>
                </a:solidFill>
                <a:latin typeface="Arial" pitchFamily="34" charset="0"/>
                <a:cs typeface="Arial" pitchFamily="34" charset="0"/>
              </a:rPr>
              <a:t>involved?</a:t>
            </a:r>
            <a:endParaRPr lang="en-GB" sz="11200" b="1" dirty="0" smtClean="0"/>
          </a:p>
          <a:p>
            <a:endParaRPr lang="en-GB" altLang="en-US" sz="2800" dirty="0" smtClean="0">
              <a:latin typeface="Arial" pitchFamily="34" charset="0"/>
              <a:cs typeface="Arial" pitchFamily="34" charset="0"/>
            </a:endParaRPr>
          </a:p>
        </p:txBody>
      </p:sp>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lvl="0" algn="l"/>
            <a:r>
              <a:rPr lang="en-GB" sz="3200" b="1" dirty="0" smtClean="0">
                <a:solidFill>
                  <a:srgbClr val="FF0000"/>
                </a:solidFill>
                <a:latin typeface="Arial" pitchFamily="34" charset="0"/>
                <a:cs typeface="Arial" pitchFamily="34" charset="0"/>
              </a:rPr>
              <a:t>How can young people be </a:t>
            </a:r>
            <a:br>
              <a:rPr lang="en-GB" sz="3200" b="1" dirty="0" smtClean="0">
                <a:solidFill>
                  <a:srgbClr val="FF0000"/>
                </a:solidFill>
                <a:latin typeface="Arial" pitchFamily="34" charset="0"/>
                <a:cs typeface="Arial" pitchFamily="34" charset="0"/>
              </a:rPr>
            </a:br>
            <a:r>
              <a:rPr lang="en-GB" sz="3200" b="1" dirty="0" smtClean="0">
                <a:solidFill>
                  <a:srgbClr val="FF0000"/>
                </a:solidFill>
                <a:latin typeface="Arial" pitchFamily="34" charset="0"/>
                <a:cs typeface="Arial" pitchFamily="34" charset="0"/>
              </a:rPr>
              <a:t>involved?</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Awareness trainings</a:t>
            </a:r>
          </a:p>
          <a:p>
            <a:r>
              <a:rPr lang="en-US" sz="2800" dirty="0" smtClean="0">
                <a:latin typeface="Arial" pitchFamily="34" charset="0"/>
                <a:cs typeface="Arial" pitchFamily="34" charset="0"/>
              </a:rPr>
              <a:t>Workshops</a:t>
            </a:r>
          </a:p>
          <a:p>
            <a:r>
              <a:rPr lang="en-US" sz="2800" dirty="0" smtClean="0">
                <a:latin typeface="Arial" pitchFamily="34" charset="0"/>
                <a:cs typeface="Arial" pitchFamily="34" charset="0"/>
              </a:rPr>
              <a:t>Developing information/ campaigns (on websites/ social media/ media )</a:t>
            </a:r>
          </a:p>
          <a:p>
            <a:r>
              <a:rPr lang="en-US" sz="2800" dirty="0" smtClean="0">
                <a:latin typeface="Arial" pitchFamily="34" charset="0"/>
                <a:cs typeface="Arial" pitchFamily="34" charset="0"/>
              </a:rPr>
              <a:t>Peer to peer education</a:t>
            </a:r>
          </a:p>
          <a:p>
            <a:r>
              <a:rPr lang="en-US" sz="2800" dirty="0" smtClean="0">
                <a:latin typeface="Arial" pitchFamily="34" charset="0"/>
                <a:cs typeface="Arial" pitchFamily="34" charset="0"/>
              </a:rPr>
              <a:t>Volunteering / Ambassadors</a:t>
            </a:r>
          </a:p>
          <a:p>
            <a:pPr>
              <a:buNone/>
            </a:pPr>
            <a:endParaRPr lang="en-GB" sz="2800" dirty="0" smtClean="0"/>
          </a:p>
          <a:p>
            <a:endParaRPr lang="en-GB" alt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lvl="0" algn="l"/>
            <a:r>
              <a:rPr lang="en-GB" sz="3200" b="1" i="1" dirty="0" smtClean="0">
                <a:solidFill>
                  <a:srgbClr val="FF0000"/>
                </a:solidFill>
                <a:latin typeface="Arial" pitchFamily="34" charset="0"/>
                <a:cs typeface="Arial" pitchFamily="34" charset="0"/>
              </a:rPr>
              <a:t>‘Would be weird’</a:t>
            </a:r>
            <a:endParaRPr lang="en-GB" sz="3200" b="1" i="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endParaRPr lang="en-US" sz="2800" i="1" dirty="0" smtClean="0">
              <a:latin typeface="Arial" pitchFamily="34" charset="0"/>
              <a:cs typeface="Arial" pitchFamily="34" charset="0"/>
            </a:endParaRPr>
          </a:p>
          <a:p>
            <a:r>
              <a:rPr lang="en-GB" sz="2800" i="1" dirty="0" smtClean="0">
                <a:latin typeface="Arial" pitchFamily="34" charset="0"/>
                <a:cs typeface="Arial" pitchFamily="34" charset="0"/>
              </a:rPr>
              <a:t>‘How could we prevent it ? – not batman -  but would be weird talking about it to someone’</a:t>
            </a:r>
          </a:p>
          <a:p>
            <a:endParaRPr lang="en-GB" sz="2800" i="1" dirty="0" smtClean="0">
              <a:latin typeface="Arial" pitchFamily="34" charset="0"/>
              <a:cs typeface="Arial" pitchFamily="34" charset="0"/>
            </a:endParaRPr>
          </a:p>
          <a:p>
            <a:r>
              <a:rPr lang="en-GB" sz="2800" i="1" dirty="0" smtClean="0">
                <a:latin typeface="Arial" pitchFamily="34" charset="0"/>
                <a:cs typeface="Arial" pitchFamily="34" charset="0"/>
              </a:rPr>
              <a:t>‘Feel stupid talking to young people about experiences  - wouldn’t have the bottle to speak at conferences’</a:t>
            </a:r>
          </a:p>
          <a:p>
            <a:endParaRPr lang="en-GB" alt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lvl="0" algn="l"/>
            <a:r>
              <a:rPr lang="en-GB" sz="3200" b="1" dirty="0" smtClean="0">
                <a:solidFill>
                  <a:srgbClr val="FF0000"/>
                </a:solidFill>
                <a:latin typeface="Arial" pitchFamily="34" charset="0"/>
                <a:cs typeface="Arial" pitchFamily="34" charset="0"/>
              </a:rPr>
              <a:t>Specific ideas</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r>
              <a:rPr lang="en-US" sz="2800" dirty="0" smtClean="0">
                <a:latin typeface="Arial" pitchFamily="34" charset="0"/>
                <a:cs typeface="Arial" pitchFamily="34" charset="0"/>
              </a:rPr>
              <a:t>Go into schools, youth clubs</a:t>
            </a:r>
          </a:p>
          <a:p>
            <a:r>
              <a:rPr lang="en-US" sz="2800" dirty="0" smtClean="0">
                <a:latin typeface="Arial" pitchFamily="34" charset="0"/>
                <a:cs typeface="Arial" pitchFamily="34" charset="0"/>
              </a:rPr>
              <a:t>Develop a play to be staged in schools/ concerts</a:t>
            </a:r>
            <a:endParaRPr lang="en-GB" sz="2800" dirty="0" smtClean="0">
              <a:latin typeface="Arial" pitchFamily="34" charset="0"/>
              <a:cs typeface="Arial" pitchFamily="34" charset="0"/>
            </a:endParaRPr>
          </a:p>
          <a:p>
            <a:r>
              <a:rPr lang="en-US" sz="2800" dirty="0" smtClean="0">
                <a:latin typeface="Arial" pitchFamily="34" charset="0"/>
                <a:cs typeface="Arial" pitchFamily="34" charset="0"/>
              </a:rPr>
              <a:t>Make films, posters, leaflets and disseminate  (toilet doors, shopping </a:t>
            </a:r>
            <a:r>
              <a:rPr lang="en-US" sz="2800" dirty="0" err="1" smtClean="0">
                <a:latin typeface="Arial" pitchFamily="34" charset="0"/>
                <a:cs typeface="Arial" pitchFamily="34" charset="0"/>
              </a:rPr>
              <a:t>centres</a:t>
            </a:r>
            <a:r>
              <a:rPr lang="en-US" sz="2800" dirty="0" smtClean="0">
                <a:latin typeface="Arial" pitchFamily="34" charset="0"/>
                <a:cs typeface="Arial" pitchFamily="34" charset="0"/>
              </a:rPr>
              <a:t> etc. )</a:t>
            </a:r>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Petitioning and lobbying</a:t>
            </a:r>
          </a:p>
          <a:p>
            <a:r>
              <a:rPr lang="en-GB" sz="2800" dirty="0" smtClean="0">
                <a:latin typeface="Arial" pitchFamily="34" charset="0"/>
                <a:cs typeface="Arial" pitchFamily="34" charset="0"/>
              </a:rPr>
              <a:t>Write letters to famous people (rappers)</a:t>
            </a:r>
          </a:p>
          <a:p>
            <a:r>
              <a:rPr lang="en-US" sz="2800" dirty="0" smtClean="0">
                <a:latin typeface="Arial" pitchFamily="34" charset="0"/>
                <a:cs typeface="Arial" pitchFamily="34" charset="0"/>
              </a:rPr>
              <a:t>Graffiti walls</a:t>
            </a:r>
            <a:endParaRPr lang="en-GB" sz="2800" dirty="0" smtClean="0">
              <a:latin typeface="Arial" pitchFamily="34" charset="0"/>
              <a:cs typeface="Arial" pitchFamily="34" charset="0"/>
            </a:endParaRPr>
          </a:p>
          <a:p>
            <a:endParaRPr lang="en-GB" sz="2800" dirty="0" smtClean="0"/>
          </a:p>
          <a:p>
            <a:endParaRPr lang="en-GB" sz="2800" dirty="0" smtClean="0"/>
          </a:p>
          <a:p>
            <a:endParaRPr lang="en-GB" alt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Why should young people</a:t>
            </a:r>
            <a:br>
              <a:rPr lang="en-GB" sz="3200" b="1" dirty="0" smtClean="0">
                <a:solidFill>
                  <a:srgbClr val="FF0000"/>
                </a:solidFill>
                <a:latin typeface="Arial" pitchFamily="34" charset="0"/>
                <a:cs typeface="Arial" pitchFamily="34" charset="0"/>
              </a:rPr>
            </a:br>
            <a:r>
              <a:rPr lang="en-GB" sz="3200" b="1" dirty="0" smtClean="0">
                <a:solidFill>
                  <a:srgbClr val="FF0000"/>
                </a:solidFill>
                <a:latin typeface="Arial" pitchFamily="34" charset="0"/>
                <a:cs typeface="Arial" pitchFamily="34" charset="0"/>
              </a:rPr>
              <a:t>be involved?</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pPr lvl="0">
              <a:buNone/>
            </a:pPr>
            <a:r>
              <a:rPr lang="en-US" sz="2800" dirty="0" smtClean="0">
                <a:latin typeface="Arial" pitchFamily="34" charset="0"/>
                <a:cs typeface="Arial" pitchFamily="34" charset="0"/>
              </a:rPr>
              <a:t>   </a:t>
            </a:r>
          </a:p>
          <a:p>
            <a:r>
              <a:rPr lang="en-US" sz="2800" i="1" dirty="0" smtClean="0">
                <a:latin typeface="Arial" pitchFamily="34" charset="0"/>
                <a:cs typeface="Arial" pitchFamily="34" charset="0"/>
              </a:rPr>
              <a:t> ‘In order for the message to be interesting it has to be created by young people and the language to be cool’</a:t>
            </a:r>
          </a:p>
          <a:p>
            <a:pPr lvl="0">
              <a:buNone/>
            </a:pPr>
            <a:endParaRPr lang="en-US" sz="2800" i="1" dirty="0" smtClean="0">
              <a:latin typeface="Arial" pitchFamily="34" charset="0"/>
              <a:cs typeface="Arial" pitchFamily="34" charset="0"/>
            </a:endParaRPr>
          </a:p>
          <a:p>
            <a:r>
              <a:rPr lang="en-GB" sz="2800" i="1" dirty="0" smtClean="0">
                <a:latin typeface="Arial" pitchFamily="34" charset="0"/>
                <a:cs typeface="Arial" pitchFamily="34" charset="0"/>
              </a:rPr>
              <a:t>‘We know how to explain things – adults dodge about it – we say it how it is’</a:t>
            </a:r>
          </a:p>
          <a:p>
            <a:pPr lvl="0">
              <a:buNone/>
            </a:pPr>
            <a:endParaRPr lang="en-GB" altLang="en-US" sz="2800" b="1" i="1" dirty="0" smtClean="0">
              <a:latin typeface="Arial" pitchFamily="34" charset="0"/>
              <a:cs typeface="Arial" pitchFamily="34" charset="0"/>
            </a:endParaRPr>
          </a:p>
          <a:p>
            <a:pPr>
              <a:buNone/>
            </a:pPr>
            <a:endParaRPr lang="en-GB" sz="2800" dirty="0" smtClean="0"/>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Because…</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fontScale="92500" lnSpcReduction="10000"/>
          </a:bodyPr>
          <a:lstStyle/>
          <a:p>
            <a:r>
              <a:rPr lang="en-GB" sz="2800" dirty="0" smtClean="0">
                <a:latin typeface="Arial" pitchFamily="34" charset="0"/>
                <a:cs typeface="Arial" pitchFamily="34" charset="0"/>
              </a:rPr>
              <a:t>We know how young people think</a:t>
            </a:r>
          </a:p>
          <a:p>
            <a:r>
              <a:rPr lang="en-GB" sz="2800" dirty="0" smtClean="0">
                <a:latin typeface="Arial" pitchFamily="34" charset="0"/>
                <a:cs typeface="Arial" pitchFamily="34" charset="0"/>
              </a:rPr>
              <a:t>We talk the same language</a:t>
            </a:r>
          </a:p>
          <a:p>
            <a:r>
              <a:rPr lang="en-GB" sz="2800" dirty="0" smtClean="0">
                <a:latin typeface="Arial" pitchFamily="34" charset="0"/>
                <a:cs typeface="Arial" pitchFamily="34" charset="0"/>
              </a:rPr>
              <a:t>We have more information </a:t>
            </a:r>
          </a:p>
          <a:p>
            <a:r>
              <a:rPr lang="en-US" sz="2800" dirty="0" smtClean="0">
                <a:latin typeface="Arial" pitchFamily="34" charset="0"/>
                <a:cs typeface="Arial" pitchFamily="34" charset="0"/>
              </a:rPr>
              <a:t>It’s better to learn from peers </a:t>
            </a:r>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We have personal experience to share ‘it makes it real’</a:t>
            </a:r>
          </a:p>
          <a:p>
            <a:r>
              <a:rPr lang="en-GB" sz="2800" dirty="0" smtClean="0">
                <a:latin typeface="Arial" pitchFamily="34" charset="0"/>
                <a:cs typeface="Arial" pitchFamily="34" charset="0"/>
              </a:rPr>
              <a:t>We’re not ‘too professional’</a:t>
            </a:r>
          </a:p>
          <a:p>
            <a:r>
              <a:rPr lang="en-GB" sz="2800" dirty="0" smtClean="0">
                <a:latin typeface="Arial" pitchFamily="34" charset="0"/>
                <a:cs typeface="Arial" pitchFamily="34" charset="0"/>
              </a:rPr>
              <a:t>We have energy</a:t>
            </a:r>
          </a:p>
          <a:p>
            <a:r>
              <a:rPr lang="en-GB" sz="2800" dirty="0" smtClean="0">
                <a:latin typeface="Arial" pitchFamily="34" charset="0"/>
                <a:cs typeface="Arial" pitchFamily="34" charset="0"/>
              </a:rPr>
              <a:t>‘</a:t>
            </a:r>
            <a:r>
              <a:rPr lang="en-GB" sz="2800" i="1" dirty="0" smtClean="0">
                <a:latin typeface="Arial" pitchFamily="34" charset="0"/>
                <a:cs typeface="Arial" pitchFamily="34" charset="0"/>
              </a:rPr>
              <a:t>We’re the future of the country, change starts from ourselves’ </a:t>
            </a:r>
            <a:endParaRPr lang="en-GB" sz="2800" dirty="0" smtClean="0">
              <a:latin typeface="Arial" pitchFamily="34" charset="0"/>
              <a:cs typeface="Arial" pitchFamily="34" charset="0"/>
            </a:endParaRPr>
          </a:p>
          <a:p>
            <a:pPr>
              <a:buNone/>
            </a:pPr>
            <a:endParaRPr lang="en-GB" sz="2800" dirty="0" smtClean="0"/>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fontScale="90000"/>
          </a:bodyPr>
          <a:lstStyle/>
          <a:p>
            <a:pPr lvl="0" algn="l"/>
            <a:r>
              <a:rPr lang="en-GB" sz="3200" dirty="0" smtClean="0"/>
              <a:t/>
            </a:r>
            <a:br>
              <a:rPr lang="en-GB" sz="3200" dirty="0" smtClean="0"/>
            </a:br>
            <a:endParaRPr lang="en-GB" sz="3200" b="1" dirty="0">
              <a:solidFill>
                <a:srgbClr val="FF0000"/>
              </a:solidFill>
              <a:latin typeface="Arial" pitchFamily="34" charset="0"/>
              <a:cs typeface="Arial" pitchFamily="34" charset="0"/>
            </a:endParaRPr>
          </a:p>
        </p:txBody>
      </p:sp>
      <p:pic>
        <p:nvPicPr>
          <p:cNvPr id="10" name="Picture Placeholder 9" descr="help.jpg"/>
          <p:cNvPicPr>
            <a:picLocks noGrp="1" noChangeAspect="1"/>
          </p:cNvPicPr>
          <p:nvPr>
            <p:ph type="pic" idx="1"/>
          </p:nvPr>
        </p:nvPicPr>
        <p:blipFill>
          <a:blip r:embed="rId3"/>
          <a:srcRect l="64" r="64"/>
          <a:stretch>
            <a:fillRect/>
          </a:stretch>
        </p:blipFill>
        <p:spPr>
          <a:xfrm>
            <a:off x="1792288" y="439940"/>
            <a:ext cx="5486400" cy="4114800"/>
          </a:xfrm>
        </p:spPr>
      </p:pic>
      <p:sp>
        <p:nvSpPr>
          <p:cNvPr id="9" name="Text Placeholder 8"/>
          <p:cNvSpPr>
            <a:spLocks noGrp="1"/>
          </p:cNvSpPr>
          <p:nvPr>
            <p:ph type="body" sz="half" idx="2"/>
          </p:nvPr>
        </p:nvSpPr>
        <p:spPr>
          <a:xfrm>
            <a:off x="1792288" y="5013434"/>
            <a:ext cx="5486400" cy="1158766"/>
          </a:xfrm>
        </p:spPr>
        <p:txBody>
          <a:bodyPr>
            <a:noAutofit/>
          </a:bodyPr>
          <a:lstStyle/>
          <a:p>
            <a:r>
              <a:rPr lang="en-GB" sz="2800" b="1" dirty="0" smtClean="0">
                <a:solidFill>
                  <a:srgbClr val="FF0000"/>
                </a:solidFill>
                <a:latin typeface="Arial" pitchFamily="34" charset="0"/>
                <a:cs typeface="Arial" pitchFamily="34" charset="0"/>
              </a:rPr>
              <a:t>What helps young people get involved in prevention work?</a:t>
            </a:r>
            <a:endParaRPr lang="en-GB" sz="2800" b="1" dirty="0"/>
          </a:p>
        </p:txBody>
      </p:sp>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lvl="0" algn="l"/>
            <a:r>
              <a:rPr lang="en-GB" sz="3200" dirty="0" smtClean="0"/>
              <a:t/>
            </a:r>
            <a:br>
              <a:rPr lang="en-GB" sz="3200" dirty="0" smtClean="0"/>
            </a:br>
            <a:r>
              <a:rPr lang="en-GB" sz="3200" b="1" dirty="0" smtClean="0">
                <a:solidFill>
                  <a:srgbClr val="FF0000"/>
                </a:solidFill>
                <a:latin typeface="Arial" pitchFamily="34" charset="0"/>
                <a:cs typeface="Arial" pitchFamily="34" charset="0"/>
              </a:rPr>
              <a:t>Practical tips</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pPr lvl="0"/>
            <a:endParaRPr lang="en-GB" sz="2800" dirty="0" smtClean="0">
              <a:latin typeface="Arial" pitchFamily="34" charset="0"/>
              <a:cs typeface="Arial" pitchFamily="34" charset="0"/>
            </a:endParaRPr>
          </a:p>
          <a:p>
            <a:pPr lvl="0"/>
            <a:r>
              <a:rPr lang="en-GB" sz="2800" dirty="0" smtClean="0">
                <a:latin typeface="Arial" pitchFamily="34" charset="0"/>
                <a:cs typeface="Arial" pitchFamily="34" charset="0"/>
              </a:rPr>
              <a:t>Its got to be fun/ creative</a:t>
            </a:r>
          </a:p>
          <a:p>
            <a:pPr lvl="0"/>
            <a:r>
              <a:rPr lang="en-GB" sz="2800" dirty="0" smtClean="0">
                <a:latin typeface="Arial" pitchFamily="34" charset="0"/>
                <a:cs typeface="Arial" pitchFamily="34" charset="0"/>
              </a:rPr>
              <a:t>Know what getting into </a:t>
            </a:r>
          </a:p>
          <a:p>
            <a:r>
              <a:rPr lang="en-GB" sz="2800" dirty="0" smtClean="0">
                <a:latin typeface="Arial" pitchFamily="34" charset="0"/>
                <a:cs typeface="Arial" pitchFamily="34" charset="0"/>
              </a:rPr>
              <a:t>Group – size and dynamics</a:t>
            </a:r>
            <a:endParaRPr lang="en-GB" sz="2800" i="1" dirty="0" smtClean="0">
              <a:latin typeface="Arial" pitchFamily="34" charset="0"/>
              <a:cs typeface="Arial" pitchFamily="34" charset="0"/>
            </a:endParaRPr>
          </a:p>
          <a:p>
            <a:pPr lvl="0"/>
            <a:r>
              <a:rPr lang="en-GB" sz="2800" dirty="0" smtClean="0">
                <a:latin typeface="Arial" pitchFamily="34" charset="0"/>
                <a:cs typeface="Arial" pitchFamily="34" charset="0"/>
              </a:rPr>
              <a:t>Expenses / incentives</a:t>
            </a:r>
          </a:p>
          <a:p>
            <a:pPr lvl="0"/>
            <a:r>
              <a:rPr lang="en-GB" sz="2800" dirty="0" smtClean="0">
                <a:latin typeface="Arial" pitchFamily="34" charset="0"/>
                <a:cs typeface="Arial" pitchFamily="34" charset="0"/>
              </a:rPr>
              <a:t>Qualifications and references</a:t>
            </a:r>
          </a:p>
          <a:p>
            <a:pPr lvl="0">
              <a:buNone/>
            </a:pPr>
            <a:endParaRPr lang="en-GB" sz="2800" dirty="0" smtClean="0">
              <a:latin typeface="Arial" pitchFamily="34" charset="0"/>
              <a:cs typeface="Arial" pitchFamily="34" charset="0"/>
            </a:endParaRPr>
          </a:p>
          <a:p>
            <a:endParaRPr lang="en-GB" alt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Objectives </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Share updates from the ‘Our Voices’ project</a:t>
            </a:r>
          </a:p>
          <a:p>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Hear from other organisations to understand what work is happening on sexual violence prevention</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Learn how others are involving young people in sexual violence prevention efforts</a:t>
            </a:r>
          </a:p>
          <a:p>
            <a:endParaRPr lang="en-GB" sz="2800" dirty="0" smtClean="0">
              <a:latin typeface="Arial" pitchFamily="34" charset="0"/>
              <a:cs typeface="Arial" pitchFamily="34" charset="0"/>
            </a:endParaRPr>
          </a:p>
          <a:p>
            <a:pPr>
              <a:buNone/>
            </a:pPr>
            <a:endParaRPr lang="en-GB"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lvl="0" algn="l"/>
            <a:r>
              <a:rPr lang="en-GB" sz="3200" b="1" dirty="0" smtClean="0">
                <a:solidFill>
                  <a:srgbClr val="FF0000"/>
                </a:solidFill>
                <a:latin typeface="Arial" pitchFamily="34" charset="0"/>
                <a:cs typeface="Arial" pitchFamily="34" charset="0"/>
              </a:rPr>
              <a:t/>
            </a:r>
            <a:br>
              <a:rPr lang="en-GB" sz="3200" b="1" dirty="0" smtClean="0">
                <a:solidFill>
                  <a:srgbClr val="FF0000"/>
                </a:solidFill>
                <a:latin typeface="Arial" pitchFamily="34" charset="0"/>
                <a:cs typeface="Arial" pitchFamily="34" charset="0"/>
              </a:rPr>
            </a:br>
            <a:r>
              <a:rPr lang="en-GB" sz="3200" b="1" dirty="0" smtClean="0">
                <a:solidFill>
                  <a:srgbClr val="FF0000"/>
                </a:solidFill>
                <a:latin typeface="Arial" pitchFamily="34" charset="0"/>
                <a:cs typeface="Arial" pitchFamily="34" charset="0"/>
              </a:rPr>
              <a:t>Training</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a:xfrm>
            <a:off x="457200" y="1485421"/>
            <a:ext cx="8229600" cy="4525963"/>
          </a:xfrm>
        </p:spPr>
        <p:txBody>
          <a:bodyPr>
            <a:normAutofit/>
          </a:bodyPr>
          <a:lstStyle/>
          <a:p>
            <a:pPr lvl="0"/>
            <a:endParaRPr lang="en-US" sz="2800" i="1" dirty="0" smtClean="0">
              <a:latin typeface="Arial" pitchFamily="34" charset="0"/>
              <a:cs typeface="Arial" pitchFamily="34" charset="0"/>
            </a:endParaRPr>
          </a:p>
          <a:p>
            <a:pPr lvl="0"/>
            <a:r>
              <a:rPr lang="en-US" sz="2800" i="1" dirty="0" smtClean="0">
                <a:latin typeface="Arial" pitchFamily="34" charset="0"/>
                <a:cs typeface="Arial" pitchFamily="34" charset="0"/>
              </a:rPr>
              <a:t>‘We must be trained for specific techniques and games in order to explain sexual violence’</a:t>
            </a:r>
            <a:br>
              <a:rPr lang="en-US" sz="2800" i="1" dirty="0" smtClean="0">
                <a:latin typeface="Arial" pitchFamily="34" charset="0"/>
                <a:cs typeface="Arial" pitchFamily="34" charset="0"/>
              </a:rPr>
            </a:br>
            <a:endParaRPr lang="en-US" sz="2800" i="1" dirty="0" smtClean="0">
              <a:latin typeface="Arial" pitchFamily="34" charset="0"/>
              <a:cs typeface="Arial" pitchFamily="34" charset="0"/>
            </a:endParaRPr>
          </a:p>
          <a:p>
            <a:r>
              <a:rPr lang="en-GB" sz="2800" i="1" dirty="0" smtClean="0">
                <a:latin typeface="Arial" pitchFamily="34" charset="0"/>
                <a:cs typeface="Arial" pitchFamily="34" charset="0"/>
              </a:rPr>
              <a:t>Offer training to young people that’s interesting and entertaining – fun to do’</a:t>
            </a:r>
          </a:p>
          <a:p>
            <a:endParaRPr lang="en-GB" sz="2800" i="1" dirty="0" smtClean="0">
              <a:latin typeface="Arial" pitchFamily="34" charset="0"/>
              <a:cs typeface="Arial" pitchFamily="34" charset="0"/>
            </a:endParaRPr>
          </a:p>
          <a:p>
            <a:r>
              <a:rPr lang="en-GB" sz="2800" i="1" dirty="0" smtClean="0">
                <a:latin typeface="Arial" pitchFamily="34" charset="0"/>
                <a:cs typeface="Arial" pitchFamily="34" charset="0"/>
              </a:rPr>
              <a:t>‘In trainings experienced people should take part – both young and old…’</a:t>
            </a:r>
          </a:p>
          <a:p>
            <a:pPr>
              <a:buNone/>
            </a:pPr>
            <a:endParaRPr lang="en-GB" sz="2800" i="1" dirty="0" smtClean="0">
              <a:latin typeface="Arial" pitchFamily="34" charset="0"/>
              <a:cs typeface="Arial" pitchFamily="34" charset="0"/>
            </a:endParaRPr>
          </a:p>
          <a:p>
            <a:pPr>
              <a:buNone/>
            </a:pPr>
            <a:endParaRPr lang="en-GB" sz="2800" i="1" dirty="0" smtClean="0">
              <a:latin typeface="Arial" pitchFamily="34" charset="0"/>
              <a:cs typeface="Arial" pitchFamily="34" charset="0"/>
            </a:endParaRPr>
          </a:p>
          <a:p>
            <a:endParaRPr lang="en-GB" sz="2800" dirty="0" smtClean="0"/>
          </a:p>
          <a:p>
            <a:pPr lvl="0"/>
            <a:endParaRPr lang="en-GB" sz="2800" dirty="0" smtClean="0"/>
          </a:p>
          <a:p>
            <a:endParaRPr lang="en-GB" alt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normAutofit/>
          </a:bodyPr>
          <a:lstStyle/>
          <a:p>
            <a:endParaRPr lang="en-GB" dirty="0">
              <a:solidFill>
                <a:srgbClr val="FF0000"/>
              </a:solidFill>
              <a:latin typeface="Arial" pitchFamily="34" charset="0"/>
              <a:cs typeface="Arial" pitchFamily="34" charset="0"/>
            </a:endParaRPr>
          </a:p>
        </p:txBody>
      </p:sp>
      <p:pic>
        <p:nvPicPr>
          <p:cNvPr id="11" name="Picture Placeholder 10" descr="stop.png"/>
          <p:cNvPicPr>
            <a:picLocks noGrp="1" noChangeAspect="1"/>
          </p:cNvPicPr>
          <p:nvPr>
            <p:ph type="pic" idx="1"/>
          </p:nvPr>
        </p:nvPicPr>
        <p:blipFill>
          <a:blip r:embed="rId3"/>
          <a:srcRect l="64" r="64"/>
          <a:stretch>
            <a:fillRect/>
          </a:stretch>
        </p:blipFill>
        <p:spPr/>
      </p:pic>
      <p:sp>
        <p:nvSpPr>
          <p:cNvPr id="10" name="Text Placeholder 9"/>
          <p:cNvSpPr>
            <a:spLocks noGrp="1"/>
          </p:cNvSpPr>
          <p:nvPr>
            <p:ph type="body" sz="half" idx="2"/>
          </p:nvPr>
        </p:nvSpPr>
        <p:spPr/>
        <p:txBody>
          <a:bodyPr>
            <a:normAutofit fontScale="92500" lnSpcReduction="10000"/>
          </a:bodyPr>
          <a:lstStyle/>
          <a:p>
            <a:r>
              <a:rPr lang="en-GB" sz="2800" b="1" dirty="0" smtClean="0">
                <a:solidFill>
                  <a:srgbClr val="FF0000"/>
                </a:solidFill>
                <a:latin typeface="Arial" pitchFamily="34" charset="0"/>
                <a:cs typeface="Arial" pitchFamily="34" charset="0"/>
              </a:rPr>
              <a:t>What would prevent young people from getting involved?</a:t>
            </a:r>
          </a:p>
          <a:p>
            <a:endParaRPr lang="en-GB" dirty="0"/>
          </a:p>
        </p:txBody>
      </p:sp>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pPr lvl="0">
              <a:buNone/>
            </a:pPr>
            <a:endParaRPr lang="en-GB" sz="2800" i="1" dirty="0" smtClean="0">
              <a:latin typeface="Arial" pitchFamily="34" charset="0"/>
              <a:cs typeface="Arial" pitchFamily="34" charset="0"/>
            </a:endParaRPr>
          </a:p>
          <a:p>
            <a:pPr lvl="0"/>
            <a:r>
              <a:rPr lang="en-GB" sz="2800" i="1" dirty="0" smtClean="0">
                <a:latin typeface="Arial" pitchFamily="34" charset="0"/>
                <a:cs typeface="Arial" pitchFamily="34" charset="0"/>
              </a:rPr>
              <a:t>‘Wouldn’t want to be part of it if wasn’t official and you didn’t look official.  I’d want a badge or </a:t>
            </a:r>
            <a:r>
              <a:rPr lang="en-GB" sz="2800" i="1" dirty="0" err="1" smtClean="0">
                <a:latin typeface="Arial" pitchFamily="34" charset="0"/>
                <a:cs typeface="Arial" pitchFamily="34" charset="0"/>
              </a:rPr>
              <a:t>summat</a:t>
            </a:r>
            <a:r>
              <a:rPr lang="en-GB" sz="2800" i="1" dirty="0" smtClean="0">
                <a:latin typeface="Arial" pitchFamily="34" charset="0"/>
                <a:cs typeface="Arial" pitchFamily="34" charset="0"/>
              </a:rPr>
              <a:t> to say I was part of ISIS.  I think I look too young, so people wouldn’t take me seriously if I didn’t look official’</a:t>
            </a:r>
            <a:endParaRPr lang="en-GB"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Practical tips</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pPr lvl="0"/>
            <a:r>
              <a:rPr lang="en-GB" sz="2800" dirty="0" smtClean="0">
                <a:latin typeface="Arial" pitchFamily="34" charset="0"/>
                <a:cs typeface="Arial" pitchFamily="34" charset="0"/>
              </a:rPr>
              <a:t> </a:t>
            </a:r>
            <a:r>
              <a:rPr lang="en-GB" sz="2800" i="1" dirty="0" smtClean="0">
                <a:latin typeface="Arial" pitchFamily="34" charset="0"/>
                <a:cs typeface="Arial" pitchFamily="34" charset="0"/>
              </a:rPr>
              <a:t>‘if it was just said that you were </a:t>
            </a:r>
            <a:r>
              <a:rPr lang="en-GB" sz="2800" i="1" dirty="0" err="1" smtClean="0">
                <a:latin typeface="Arial" pitchFamily="34" charset="0"/>
                <a:cs typeface="Arial" pitchFamily="34" charset="0"/>
              </a:rPr>
              <a:t>gonna</a:t>
            </a:r>
            <a:r>
              <a:rPr lang="en-GB" sz="2800" i="1" dirty="0" smtClean="0">
                <a:latin typeface="Arial" pitchFamily="34" charset="0"/>
                <a:cs typeface="Arial" pitchFamily="34" charset="0"/>
              </a:rPr>
              <a:t> be sat down doing work’</a:t>
            </a:r>
            <a:br>
              <a:rPr lang="en-GB" sz="2800" i="1" dirty="0" smtClean="0">
                <a:latin typeface="Arial" pitchFamily="34" charset="0"/>
                <a:cs typeface="Arial" pitchFamily="34" charset="0"/>
              </a:rPr>
            </a:br>
            <a:endParaRPr lang="en-GB" sz="2800" i="1" dirty="0" smtClean="0">
              <a:latin typeface="Arial" pitchFamily="34" charset="0"/>
              <a:cs typeface="Arial" pitchFamily="34" charset="0"/>
            </a:endParaRPr>
          </a:p>
          <a:p>
            <a:pPr lvl="0"/>
            <a:r>
              <a:rPr lang="en-GB" sz="2800" dirty="0" smtClean="0">
                <a:latin typeface="Arial" pitchFamily="34" charset="0"/>
                <a:cs typeface="Arial" pitchFamily="34" charset="0"/>
              </a:rPr>
              <a:t>Too time consuming</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pPr lvl="0"/>
            <a:r>
              <a:rPr lang="en-GB" sz="2800" dirty="0" smtClean="0">
                <a:latin typeface="Arial" pitchFamily="34" charset="0"/>
                <a:cs typeface="Arial" pitchFamily="34" charset="0"/>
              </a:rPr>
              <a:t>Lone working</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pPr lvl="0"/>
            <a:r>
              <a:rPr lang="en-GB" sz="2800" dirty="0" smtClean="0">
                <a:latin typeface="Arial" pitchFamily="34" charset="0"/>
                <a:cs typeface="Arial" pitchFamily="34" charset="0"/>
              </a:rPr>
              <a:t>Lack of funds/ incentives/ resources</a:t>
            </a: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Potential problems</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pPr lvl="0"/>
            <a:r>
              <a:rPr lang="en-GB" sz="2800" dirty="0" smtClean="0">
                <a:latin typeface="Arial" pitchFamily="34" charset="0"/>
                <a:cs typeface="Arial" pitchFamily="34" charset="0"/>
              </a:rPr>
              <a:t>Not wanting to re-live experiences – protect </a:t>
            </a:r>
          </a:p>
          <a:p>
            <a:pPr lvl="0"/>
            <a:endParaRPr lang="en-GB" sz="2800" dirty="0" smtClean="0">
              <a:latin typeface="Arial" pitchFamily="34" charset="0"/>
              <a:cs typeface="Arial" pitchFamily="34" charset="0"/>
            </a:endParaRPr>
          </a:p>
          <a:p>
            <a:pPr lvl="0"/>
            <a:r>
              <a:rPr lang="en-GB" sz="2800" dirty="0" smtClean="0">
                <a:latin typeface="Arial" pitchFamily="34" charset="0"/>
                <a:cs typeface="Arial" pitchFamily="34" charset="0"/>
              </a:rPr>
              <a:t>If experiences recent and raw</a:t>
            </a:r>
          </a:p>
          <a:p>
            <a:pPr lvl="0"/>
            <a:endParaRPr lang="en-GB" sz="2800" dirty="0" smtClean="0">
              <a:latin typeface="Arial" pitchFamily="34" charset="0"/>
              <a:cs typeface="Arial" pitchFamily="34" charset="0"/>
            </a:endParaRPr>
          </a:p>
          <a:p>
            <a:pPr lvl="0"/>
            <a:r>
              <a:rPr lang="en-GB" sz="2800" dirty="0" smtClean="0">
                <a:latin typeface="Arial" pitchFamily="34" charset="0"/>
                <a:cs typeface="Arial" pitchFamily="34" charset="0"/>
              </a:rPr>
              <a:t>Not wanting to speak in public</a:t>
            </a:r>
          </a:p>
          <a:p>
            <a:pPr lvl="0"/>
            <a:endParaRPr lang="en-GB" sz="2800" dirty="0" smtClean="0">
              <a:latin typeface="Arial" pitchFamily="34" charset="0"/>
              <a:cs typeface="Arial" pitchFamily="34" charset="0"/>
            </a:endParaRPr>
          </a:p>
          <a:p>
            <a:pPr lvl="0"/>
            <a:r>
              <a:rPr lang="en-GB" sz="2800" dirty="0" smtClean="0">
                <a:latin typeface="Arial" pitchFamily="34" charset="0"/>
                <a:cs typeface="Arial" pitchFamily="34" charset="0"/>
              </a:rPr>
              <a:t>Fear of perpetrators </a:t>
            </a:r>
          </a:p>
          <a:p>
            <a:pPr lvl="0"/>
            <a:endParaRPr lang="en-GB" sz="2800" b="1"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lvl="0" algn="l"/>
            <a:r>
              <a:rPr lang="en-GB" sz="3200" dirty="0" smtClean="0"/>
              <a:t/>
            </a:r>
            <a:br>
              <a:rPr lang="en-GB" sz="3200" dirty="0" smtClean="0"/>
            </a:br>
            <a:r>
              <a:rPr lang="en-GB" sz="3200" b="1" dirty="0" smtClean="0">
                <a:solidFill>
                  <a:srgbClr val="FF0000"/>
                </a:solidFill>
                <a:latin typeface="Arial" pitchFamily="34" charset="0"/>
                <a:cs typeface="Arial" pitchFamily="34" charset="0"/>
              </a:rPr>
              <a:t>Stigma and association</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a:xfrm>
            <a:off x="457200" y="1600200"/>
            <a:ext cx="8229600" cy="5257800"/>
          </a:xfrm>
        </p:spPr>
        <p:txBody>
          <a:bodyPr>
            <a:normAutofit/>
          </a:bodyPr>
          <a:lstStyle/>
          <a:p>
            <a:pPr lvl="0"/>
            <a:r>
              <a:rPr lang="en-US" sz="2800" i="1" dirty="0" smtClean="0">
                <a:latin typeface="Arial" pitchFamily="34" charset="0"/>
                <a:cs typeface="Arial" pitchFamily="34" charset="0"/>
              </a:rPr>
              <a:t>‘A girl can be stigmatized if she gets involved in information </a:t>
            </a:r>
            <a:r>
              <a:rPr lang="en-US" sz="2800" i="1" dirty="0" smtClean="0">
                <a:latin typeface="Arial" pitchFamily="34" charset="0"/>
                <a:cs typeface="Arial" pitchFamily="34" charset="0"/>
              </a:rPr>
              <a:t>sessions </a:t>
            </a:r>
            <a:r>
              <a:rPr lang="en-US" sz="2800" i="1" dirty="0" smtClean="0">
                <a:latin typeface="Arial" pitchFamily="34" charset="0"/>
                <a:cs typeface="Arial" pitchFamily="34" charset="0"/>
              </a:rPr>
              <a:t>about sexual violence, because we don’t talk about sex’</a:t>
            </a:r>
          </a:p>
          <a:p>
            <a:pPr lvl="0"/>
            <a:endParaRPr lang="en-US" sz="2800" i="1" dirty="0" smtClean="0">
              <a:latin typeface="Arial" pitchFamily="34" charset="0"/>
              <a:cs typeface="Arial" pitchFamily="34" charset="0"/>
            </a:endParaRPr>
          </a:p>
          <a:p>
            <a:pPr lvl="0"/>
            <a:r>
              <a:rPr lang="en-US" sz="2800" i="1" dirty="0" smtClean="0">
                <a:latin typeface="Arial" pitchFamily="34" charset="0"/>
                <a:cs typeface="Arial" pitchFamily="34" charset="0"/>
              </a:rPr>
              <a:t> ‘Issues with families because they do not support or understand if the question is about sex’</a:t>
            </a:r>
          </a:p>
          <a:p>
            <a:pPr lvl="0"/>
            <a:endParaRPr lang="en-US" sz="4000" i="1" dirty="0" smtClean="0">
              <a:latin typeface="Arial" pitchFamily="34" charset="0"/>
              <a:cs typeface="Arial" pitchFamily="34" charset="0"/>
            </a:endParaRPr>
          </a:p>
          <a:p>
            <a:endParaRPr lang="en-GB" sz="2800" i="1" dirty="0" smtClean="0">
              <a:latin typeface="Arial" pitchFamily="34" charset="0"/>
              <a:cs typeface="Arial" pitchFamily="34" charset="0"/>
            </a:endParaRPr>
          </a:p>
          <a:p>
            <a:endParaRPr lang="en-GB" altLang="en-US" sz="2800" i="1"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lvl="0" algn="l"/>
            <a:r>
              <a:rPr lang="en-GB" sz="3200" dirty="0" smtClean="0"/>
              <a:t/>
            </a:r>
            <a:br>
              <a:rPr lang="en-GB" sz="3200" dirty="0" smtClean="0"/>
            </a:br>
            <a:r>
              <a:rPr lang="en-GB" sz="3200" b="1" dirty="0" smtClean="0">
                <a:solidFill>
                  <a:srgbClr val="FF0000"/>
                </a:solidFill>
                <a:latin typeface="Arial" pitchFamily="34" charset="0"/>
                <a:cs typeface="Arial" pitchFamily="34" charset="0"/>
              </a:rPr>
              <a:t>Stigma and association</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a:xfrm>
            <a:off x="457200" y="1600200"/>
            <a:ext cx="8229600" cy="5257800"/>
          </a:xfrm>
        </p:spPr>
        <p:txBody>
          <a:bodyPr>
            <a:normAutofit/>
          </a:bodyPr>
          <a:lstStyle/>
          <a:p>
            <a:r>
              <a:rPr lang="en-GB" sz="2800" i="1" dirty="0" smtClean="0">
                <a:latin typeface="Arial" pitchFamily="34" charset="0"/>
                <a:cs typeface="Arial" pitchFamily="34" charset="0"/>
              </a:rPr>
              <a:t>‘I would really like to go into school but not my school or a school where people know me’</a:t>
            </a:r>
            <a:br>
              <a:rPr lang="en-GB" sz="2800" i="1" dirty="0" smtClean="0">
                <a:latin typeface="Arial" pitchFamily="34" charset="0"/>
                <a:cs typeface="Arial" pitchFamily="34" charset="0"/>
              </a:rPr>
            </a:br>
            <a:endParaRPr lang="en-GB" sz="2800" i="1" dirty="0" smtClean="0">
              <a:latin typeface="Arial" pitchFamily="34" charset="0"/>
              <a:cs typeface="Arial" pitchFamily="34" charset="0"/>
            </a:endParaRPr>
          </a:p>
          <a:p>
            <a:r>
              <a:rPr lang="en-GB" sz="2800" i="1" dirty="0" smtClean="0">
                <a:latin typeface="Arial" pitchFamily="34" charset="0"/>
                <a:cs typeface="Arial" pitchFamily="34" charset="0"/>
              </a:rPr>
              <a:t>‘It would be good if they didn’t know us, maybe go to different areas’</a:t>
            </a:r>
          </a:p>
          <a:p>
            <a:endParaRPr lang="en-GB" sz="2800" i="1" dirty="0" smtClean="0">
              <a:latin typeface="Arial" pitchFamily="34" charset="0"/>
              <a:cs typeface="Arial" pitchFamily="34" charset="0"/>
            </a:endParaRPr>
          </a:p>
          <a:p>
            <a:r>
              <a:rPr lang="en-GB" sz="2800" i="1" dirty="0" smtClean="0">
                <a:latin typeface="Arial" pitchFamily="34" charset="0"/>
                <a:cs typeface="Arial" pitchFamily="34" charset="0"/>
              </a:rPr>
              <a:t>‘Still scared can be judged’</a:t>
            </a:r>
            <a:br>
              <a:rPr lang="en-GB" sz="2800" i="1" dirty="0" smtClean="0">
                <a:latin typeface="Arial" pitchFamily="34" charset="0"/>
                <a:cs typeface="Arial" pitchFamily="34" charset="0"/>
              </a:rPr>
            </a:br>
            <a:endParaRPr lang="en-GB" sz="2800" i="1" dirty="0" smtClean="0">
              <a:latin typeface="Arial" pitchFamily="34" charset="0"/>
              <a:cs typeface="Arial" pitchFamily="34" charset="0"/>
            </a:endParaRPr>
          </a:p>
          <a:p>
            <a:r>
              <a:rPr lang="en-GB" sz="2800" i="1" dirty="0" smtClean="0">
                <a:latin typeface="Arial" pitchFamily="34" charset="0"/>
                <a:cs typeface="Arial" pitchFamily="34" charset="0"/>
              </a:rPr>
              <a:t>‘Don’t want to be identified’</a:t>
            </a:r>
          </a:p>
          <a:p>
            <a:pPr lvl="0"/>
            <a:endParaRPr lang="en-US" sz="4000" i="1" dirty="0" smtClean="0">
              <a:latin typeface="Arial" pitchFamily="34" charset="0"/>
              <a:cs typeface="Arial" pitchFamily="34" charset="0"/>
            </a:endParaRPr>
          </a:p>
          <a:p>
            <a:endParaRPr lang="en-GB" sz="2800" i="1" dirty="0" smtClean="0">
              <a:latin typeface="Arial" pitchFamily="34" charset="0"/>
              <a:cs typeface="Arial" pitchFamily="34" charset="0"/>
            </a:endParaRPr>
          </a:p>
          <a:p>
            <a:endParaRPr lang="en-GB" altLang="en-US" sz="2800" i="1"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lvl="0" algn="l"/>
            <a:r>
              <a:rPr lang="en-GB" sz="3200" dirty="0" smtClean="0"/>
              <a:t/>
            </a:r>
            <a:br>
              <a:rPr lang="en-GB" sz="3200" dirty="0" smtClean="0"/>
            </a:br>
            <a:r>
              <a:rPr lang="en-GB" sz="3200" b="1" dirty="0" smtClean="0">
                <a:solidFill>
                  <a:srgbClr val="FF0000"/>
                </a:solidFill>
                <a:latin typeface="Arial" pitchFamily="34" charset="0"/>
                <a:cs typeface="Arial" pitchFamily="34" charset="0"/>
              </a:rPr>
              <a:t>Language</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pPr lvl="0"/>
            <a:r>
              <a:rPr lang="en-GB" sz="2800" i="1" dirty="0" smtClean="0">
                <a:latin typeface="Arial" pitchFamily="34" charset="0"/>
                <a:cs typeface="Arial" pitchFamily="34" charset="0"/>
              </a:rPr>
              <a:t>‘Sexual violence is what it is so you’ve got to use that language - there is no point in sugar coating’</a:t>
            </a:r>
          </a:p>
          <a:p>
            <a:pPr lvl="0"/>
            <a:endParaRPr lang="en-GB" sz="2800" i="1" dirty="0" smtClean="0">
              <a:latin typeface="Arial" pitchFamily="34" charset="0"/>
              <a:cs typeface="Arial" pitchFamily="34" charset="0"/>
            </a:endParaRPr>
          </a:p>
          <a:p>
            <a:pPr lvl="0"/>
            <a:r>
              <a:rPr lang="en-GB" sz="2800" i="1" dirty="0" smtClean="0">
                <a:latin typeface="Arial" pitchFamily="34" charset="0"/>
                <a:cs typeface="Arial" pitchFamily="34" charset="0"/>
              </a:rPr>
              <a:t>‘Change words – sexual violence harsh – difficult to say.. Sexual abuse? Abuse sounds worse!  Violent – more aggressive ‘sexual happening’? Not specific enough’</a:t>
            </a:r>
          </a:p>
          <a:p>
            <a:pPr lvl="0"/>
            <a:endParaRPr lang="en-GB" sz="2800" i="1"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Principles </a:t>
            </a:r>
            <a:endParaRPr lang="en-GB" sz="3200" b="1" dirty="0">
              <a:solidFill>
                <a:srgbClr val="FF0000"/>
              </a:solidFill>
              <a:latin typeface="Arial" pitchFamily="34" charset="0"/>
              <a:cs typeface="Arial" pitchFamily="34" charset="0"/>
            </a:endParaRPr>
          </a:p>
        </p:txBody>
      </p:sp>
      <p:pic>
        <p:nvPicPr>
          <p:cNvPr id="7" name="Content Placeholder 6" descr="FLower.jpg"/>
          <p:cNvPicPr>
            <a:picLocks noGrp="1" noChangeAspect="1"/>
          </p:cNvPicPr>
          <p:nvPr>
            <p:ph idx="1"/>
          </p:nvPr>
        </p:nvPicPr>
        <p:blipFill>
          <a:blip r:embed="rId3"/>
          <a:stretch>
            <a:fillRect/>
          </a:stretch>
        </p:blipFill>
        <p:spPr>
          <a:xfrm>
            <a:off x="709449" y="1485421"/>
            <a:ext cx="3017309" cy="4525963"/>
          </a:xfrm>
        </p:spPr>
      </p:pic>
      <p:pic>
        <p:nvPicPr>
          <p:cNvPr id="9" name="Picture 8" descr="Flower.JPG"/>
          <p:cNvPicPr>
            <a:picLocks noChangeAspect="1"/>
          </p:cNvPicPr>
          <p:nvPr/>
        </p:nvPicPr>
        <p:blipFill>
          <a:blip r:embed="rId4"/>
          <a:stretch>
            <a:fillRect/>
          </a:stretch>
        </p:blipFill>
        <p:spPr>
          <a:xfrm>
            <a:off x="4322371" y="1110210"/>
            <a:ext cx="3523594" cy="4698125"/>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 </a:t>
            </a:r>
            <a:endParaRPr lang="en-GB" sz="3200" b="1" dirty="0">
              <a:solidFill>
                <a:srgbClr val="FF0000"/>
              </a:solidFill>
              <a:latin typeface="Arial" pitchFamily="34" charset="0"/>
              <a:cs typeface="Arial" pitchFamily="34" charset="0"/>
            </a:endParaRPr>
          </a:p>
        </p:txBody>
      </p:sp>
      <p:pic>
        <p:nvPicPr>
          <p:cNvPr id="11" name="Content Placeholder 10" descr="principles.PNG"/>
          <p:cNvPicPr>
            <a:picLocks noGrp="1" noChangeAspect="1"/>
          </p:cNvPicPr>
          <p:nvPr>
            <p:ph idx="1"/>
          </p:nvPr>
        </p:nvPicPr>
        <p:blipFill>
          <a:blip r:embed="rId3"/>
          <a:stretch>
            <a:fillRect/>
          </a:stretch>
        </p:blipFill>
        <p:spPr>
          <a:xfrm>
            <a:off x="0" y="274638"/>
            <a:ext cx="8988569" cy="5887100"/>
          </a:xfr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Objectives </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pPr>
              <a:buNone/>
            </a:pPr>
            <a:r>
              <a:rPr lang="en-GB" sz="2800" dirty="0" smtClean="0">
                <a:latin typeface="Arial" pitchFamily="34" charset="0"/>
                <a:cs typeface="Arial" pitchFamily="34" charset="0"/>
              </a:rPr>
              <a:t>So that we can..</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Explore issues and gaps </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Identify opportunities and priorities for future work</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Lay the ground for/ develop further collaborative work</a:t>
            </a:r>
          </a:p>
          <a:p>
            <a:pPr>
              <a:buNone/>
            </a:pPr>
            <a:endParaRPr lang="en-GB" sz="2800" dirty="0" smtClean="0">
              <a:latin typeface="Arial" pitchFamily="34" charset="0"/>
              <a:cs typeface="Arial" pitchFamily="34" charset="0"/>
            </a:endParaRPr>
          </a:p>
          <a:p>
            <a:endParaRPr lang="en-GB" sz="2800" dirty="0" smtClean="0">
              <a:latin typeface="Arial" pitchFamily="34" charset="0"/>
              <a:cs typeface="Arial" pitchFamily="34" charset="0"/>
            </a:endParaRPr>
          </a:p>
          <a:p>
            <a:pPr>
              <a:buNone/>
            </a:pPr>
            <a:endParaRPr lang="en-GB"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792288" y="4800599"/>
            <a:ext cx="5486400" cy="1032641"/>
          </a:xfrm>
        </p:spPr>
        <p:txBody>
          <a:bodyPr>
            <a:noAutofit/>
          </a:bodyPr>
          <a:lstStyle/>
          <a:p>
            <a:r>
              <a:rPr lang="en-GB" sz="2800" dirty="0" smtClean="0">
                <a:solidFill>
                  <a:srgbClr val="FF0000"/>
                </a:solidFill>
                <a:latin typeface="Arial" pitchFamily="34" charset="0"/>
                <a:cs typeface="Arial" pitchFamily="34" charset="0"/>
              </a:rPr>
              <a:t>Learning – the good and the bad</a:t>
            </a:r>
            <a:endParaRPr lang="en-GB" sz="2800" dirty="0">
              <a:solidFill>
                <a:srgbClr val="FF0000"/>
              </a:solidFill>
              <a:latin typeface="Arial" pitchFamily="34" charset="0"/>
              <a:cs typeface="Arial" pitchFamily="34" charset="0"/>
            </a:endParaRPr>
          </a:p>
        </p:txBody>
      </p:sp>
      <p:pic>
        <p:nvPicPr>
          <p:cNvPr id="11" name="Picture Placeholder 10" descr="good and bad.jpg"/>
          <p:cNvPicPr>
            <a:picLocks noGrp="1" noChangeAspect="1"/>
          </p:cNvPicPr>
          <p:nvPr>
            <p:ph type="pic" idx="1"/>
          </p:nvPr>
        </p:nvPicPr>
        <p:blipFill>
          <a:blip r:embed="rId3"/>
          <a:srcRect t="14925" b="14925"/>
          <a:stretch>
            <a:fillRect/>
          </a:stretch>
        </p:blipFill>
        <p:spPr/>
      </p:pic>
      <p:sp>
        <p:nvSpPr>
          <p:cNvPr id="9" name="Content Placeholder 8"/>
          <p:cNvSpPr>
            <a:spLocks noGrp="1"/>
          </p:cNvSpPr>
          <p:nvPr>
            <p:ph type="body" sz="half" idx="2"/>
          </p:nvPr>
        </p:nvSpPr>
        <p:spPr/>
        <p:txBody>
          <a:bodyPr>
            <a:normAutofit/>
          </a:bodyPr>
          <a:lstStyle/>
          <a:p>
            <a:endParaRPr lang="en-GB" dirty="0" smtClean="0"/>
          </a:p>
          <a:p>
            <a:endParaRPr lang="en-GB" dirty="0"/>
          </a:p>
        </p:txBody>
      </p:sp>
      <p:pic>
        <p:nvPicPr>
          <p:cNvPr id="4" name="Picture 3" descr="Uni_Bed_logo.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endParaRPr lang="en-GB" sz="3200" b="1" dirty="0">
              <a:solidFill>
                <a:srgbClr val="FF0000"/>
              </a:solidFill>
              <a:latin typeface="Arial" pitchFamily="34" charset="0"/>
              <a:cs typeface="Arial" pitchFamily="34" charset="0"/>
            </a:endParaRPr>
          </a:p>
        </p:txBody>
      </p:sp>
      <p:sp>
        <p:nvSpPr>
          <p:cNvPr id="9" name="Content Placeholder 8"/>
          <p:cNvSpPr>
            <a:spLocks noGrp="1"/>
          </p:cNvSpPr>
          <p:nvPr>
            <p:ph idx="1"/>
          </p:nvPr>
        </p:nvSpPr>
        <p:spPr/>
        <p:txBody>
          <a:bodyPr/>
          <a:lstStyle/>
          <a:p>
            <a:endParaRPr lang="en-GB" dirty="0" smtClean="0">
              <a:latin typeface="Arial" pitchFamily="34" charset="0"/>
              <a:cs typeface="Arial" pitchFamily="34" charset="0"/>
            </a:endParaRPr>
          </a:p>
          <a:p>
            <a:endParaRPr lang="en-GB" dirty="0" smtClean="0">
              <a:latin typeface="Arial" pitchFamily="34" charset="0"/>
              <a:cs typeface="Arial" pitchFamily="34" charset="0"/>
            </a:endParaRPr>
          </a:p>
          <a:p>
            <a:r>
              <a:rPr lang="en-GB" dirty="0" smtClean="0">
                <a:latin typeface="Arial" pitchFamily="34" charset="0"/>
                <a:cs typeface="Arial" pitchFamily="34" charset="0"/>
              </a:rPr>
              <a:t>Thoughts, reflections?</a:t>
            </a:r>
          </a:p>
          <a:p>
            <a:endParaRPr lang="en-GB" dirty="0" smtClean="0">
              <a:latin typeface="Arial" pitchFamily="34" charset="0"/>
              <a:cs typeface="Arial" pitchFamily="34" charset="0"/>
            </a:endParaRPr>
          </a:p>
          <a:p>
            <a:r>
              <a:rPr lang="en-GB" dirty="0" smtClean="0">
                <a:latin typeface="Arial" pitchFamily="34" charset="0"/>
                <a:cs typeface="Arial" pitchFamily="34" charset="0"/>
              </a:rPr>
              <a:t>Other issues ?</a:t>
            </a:r>
            <a:endParaRPr lang="en-GB" dirty="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endParaRPr lang="en-GB"/>
          </a:p>
        </p:txBody>
      </p:sp>
      <p:pic>
        <p:nvPicPr>
          <p:cNvPr id="11" name="Picture Placeholder 10" descr="messsage.png"/>
          <p:cNvPicPr>
            <a:picLocks noGrp="1" noChangeAspect="1"/>
          </p:cNvPicPr>
          <p:nvPr>
            <p:ph type="pic" idx="1"/>
          </p:nvPr>
        </p:nvPicPr>
        <p:blipFill>
          <a:blip r:embed="rId3"/>
          <a:srcRect t="12277" b="12277"/>
          <a:stretch>
            <a:fillRect/>
          </a:stretch>
        </p:blipFill>
        <p:spPr/>
      </p:pic>
      <p:sp>
        <p:nvSpPr>
          <p:cNvPr id="10" name="Text Placeholder 9"/>
          <p:cNvSpPr>
            <a:spLocks noGrp="1"/>
          </p:cNvSpPr>
          <p:nvPr>
            <p:ph type="body" sz="half" idx="2"/>
          </p:nvPr>
        </p:nvSpPr>
        <p:spPr>
          <a:xfrm>
            <a:off x="1792288" y="5076497"/>
            <a:ext cx="5486400" cy="1095703"/>
          </a:xfrm>
        </p:spPr>
        <p:txBody>
          <a:bodyPr>
            <a:noAutofit/>
          </a:bodyPr>
          <a:lstStyle/>
          <a:p>
            <a:r>
              <a:rPr lang="en-GB" sz="2800" b="1" dirty="0" smtClean="0">
                <a:solidFill>
                  <a:srgbClr val="FF0000"/>
                </a:solidFill>
                <a:latin typeface="Arial" pitchFamily="34" charset="0"/>
                <a:cs typeface="Arial" pitchFamily="34" charset="0"/>
              </a:rPr>
              <a:t>Please leave our Youth Advisors a message</a:t>
            </a:r>
            <a:endParaRPr lang="en-GB" sz="2800" b="1" dirty="0">
              <a:solidFill>
                <a:srgbClr val="FF0000"/>
              </a:solidFill>
              <a:latin typeface="Arial" pitchFamily="34" charset="0"/>
              <a:cs typeface="Arial" pitchFamily="34" charset="0"/>
            </a:endParaRPr>
          </a:p>
        </p:txBody>
      </p:sp>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Barriers </a:t>
            </a:r>
            <a:r>
              <a:rPr lang="en-GB" sz="3200" b="1" dirty="0" smtClean="0">
                <a:solidFill>
                  <a:srgbClr val="FF0000"/>
                </a:solidFill>
                <a:latin typeface="Arial" pitchFamily="34" charset="0"/>
                <a:cs typeface="Arial" pitchFamily="34" charset="0"/>
              </a:rPr>
              <a:t>to…</a:t>
            </a:r>
            <a:endParaRPr lang="en-GB" sz="3200" b="1" dirty="0">
              <a:solidFill>
                <a:srgbClr val="FF0000"/>
              </a:solidFill>
              <a:latin typeface="Arial" pitchFamily="34" charset="0"/>
              <a:cs typeface="Arial" pitchFamily="34" charset="0"/>
            </a:endParaRPr>
          </a:p>
        </p:txBody>
      </p:sp>
      <p:sp>
        <p:nvSpPr>
          <p:cNvPr id="9" name="Text Placeholder 8"/>
          <p:cNvSpPr>
            <a:spLocks noGrp="1"/>
          </p:cNvSpPr>
          <p:nvPr>
            <p:ph type="body" idx="1"/>
          </p:nvPr>
        </p:nvSpPr>
        <p:spPr/>
        <p:txBody>
          <a:bodyPr/>
          <a:lstStyle/>
          <a:p>
            <a:r>
              <a:rPr lang="en-GB" dirty="0" smtClean="0">
                <a:latin typeface="Arial" pitchFamily="34" charset="0"/>
                <a:cs typeface="Arial" pitchFamily="34" charset="0"/>
              </a:rPr>
              <a:t>Participation</a:t>
            </a:r>
            <a:endParaRPr lang="en-GB" dirty="0">
              <a:latin typeface="Arial" pitchFamily="34" charset="0"/>
              <a:cs typeface="Arial" pitchFamily="34" charset="0"/>
            </a:endParaRPr>
          </a:p>
        </p:txBody>
      </p:sp>
      <p:sp>
        <p:nvSpPr>
          <p:cNvPr id="3" name="Subtitle 2"/>
          <p:cNvSpPr>
            <a:spLocks noGrp="1"/>
          </p:cNvSpPr>
          <p:nvPr>
            <p:ph sz="half" idx="2"/>
          </p:nvPr>
        </p:nvSpPr>
        <p:spPr/>
        <p:txBody>
          <a:bodyPr>
            <a:normAutofit/>
          </a:bodyPr>
          <a:lstStyle/>
          <a:p>
            <a:pPr marL="514350" indent="-514350"/>
            <a:r>
              <a:rPr lang="en-GB" altLang="en-US" dirty="0" smtClean="0">
                <a:latin typeface="Arial" pitchFamily="34" charset="0"/>
                <a:cs typeface="Arial" pitchFamily="34" charset="0"/>
              </a:rPr>
              <a:t>Young people feel that people won’t listen to them/ nothing will change</a:t>
            </a:r>
          </a:p>
          <a:p>
            <a:pPr marL="514350" indent="-514350">
              <a:buNone/>
            </a:pPr>
            <a:endParaRPr lang="en-GB" altLang="en-US" dirty="0" smtClean="0">
              <a:latin typeface="Arial" pitchFamily="34" charset="0"/>
              <a:cs typeface="Arial" pitchFamily="34" charset="0"/>
            </a:endParaRPr>
          </a:p>
          <a:p>
            <a:pPr marL="514350" indent="-514350"/>
            <a:r>
              <a:rPr lang="en-GB" altLang="en-US" dirty="0" smtClean="0">
                <a:latin typeface="Arial" pitchFamily="34" charset="0"/>
                <a:cs typeface="Arial" pitchFamily="34" charset="0"/>
              </a:rPr>
              <a:t>Feel they may be stigmatised if involved</a:t>
            </a:r>
          </a:p>
          <a:p>
            <a:pPr>
              <a:buNone/>
            </a:pPr>
            <a:endParaRPr lang="en-GB" altLang="en-US" sz="2800" dirty="0" smtClean="0">
              <a:latin typeface="Arial" pitchFamily="34" charset="0"/>
              <a:cs typeface="Arial" pitchFamily="34" charset="0"/>
            </a:endParaRPr>
          </a:p>
        </p:txBody>
      </p:sp>
      <p:sp>
        <p:nvSpPr>
          <p:cNvPr id="10" name="Text Placeholder 9"/>
          <p:cNvSpPr>
            <a:spLocks noGrp="1"/>
          </p:cNvSpPr>
          <p:nvPr>
            <p:ph type="body" sz="quarter" idx="3"/>
          </p:nvPr>
        </p:nvSpPr>
        <p:spPr/>
        <p:txBody>
          <a:bodyPr>
            <a:normAutofit fontScale="85000" lnSpcReduction="20000"/>
          </a:bodyPr>
          <a:lstStyle/>
          <a:p>
            <a:r>
              <a:rPr lang="en-GB" dirty="0" smtClean="0">
                <a:latin typeface="Arial" pitchFamily="34" charset="0"/>
                <a:cs typeface="Arial" pitchFamily="34" charset="0"/>
              </a:rPr>
              <a:t>Understanding/ talking about SV</a:t>
            </a:r>
            <a:endParaRPr lang="en-GB" dirty="0">
              <a:latin typeface="Arial" pitchFamily="34" charset="0"/>
              <a:cs typeface="Arial" pitchFamily="34" charset="0"/>
            </a:endParaRPr>
          </a:p>
        </p:txBody>
      </p:sp>
      <p:sp>
        <p:nvSpPr>
          <p:cNvPr id="7" name="Content Placeholder 6"/>
          <p:cNvSpPr>
            <a:spLocks noGrp="1"/>
          </p:cNvSpPr>
          <p:nvPr>
            <p:ph sz="quarter" idx="4"/>
          </p:nvPr>
        </p:nvSpPr>
        <p:spPr/>
        <p:txBody>
          <a:bodyPr>
            <a:normAutofit/>
          </a:bodyPr>
          <a:lstStyle/>
          <a:p>
            <a:pPr marL="514350" indent="-514350"/>
            <a:r>
              <a:rPr lang="en-GB" altLang="en-US" dirty="0" smtClean="0">
                <a:latin typeface="Arial" pitchFamily="34" charset="0"/>
                <a:cs typeface="Arial" pitchFamily="34" charset="0"/>
              </a:rPr>
              <a:t>Lack of education in </a:t>
            </a:r>
            <a:r>
              <a:rPr lang="en-GB" altLang="en-US" dirty="0" smtClean="0">
                <a:latin typeface="Arial" pitchFamily="34" charset="0"/>
                <a:cs typeface="Arial" pitchFamily="34" charset="0"/>
              </a:rPr>
              <a:t>schools</a:t>
            </a:r>
            <a:br>
              <a:rPr lang="en-GB" altLang="en-US" dirty="0" smtClean="0">
                <a:latin typeface="Arial" pitchFamily="34" charset="0"/>
                <a:cs typeface="Arial" pitchFamily="34" charset="0"/>
              </a:rPr>
            </a:br>
            <a:endParaRPr lang="en-GB" altLang="en-US" dirty="0" smtClean="0">
              <a:latin typeface="Arial" pitchFamily="34" charset="0"/>
              <a:cs typeface="Arial" pitchFamily="34" charset="0"/>
            </a:endParaRPr>
          </a:p>
          <a:p>
            <a:pPr marL="457200" indent="-457200"/>
            <a:r>
              <a:rPr lang="en-GB" altLang="en-US" dirty="0" smtClean="0">
                <a:latin typeface="Arial" pitchFamily="34" charset="0"/>
                <a:cs typeface="Arial" pitchFamily="34" charset="0"/>
              </a:rPr>
              <a:t>It’s a taboo - attitudes </a:t>
            </a:r>
            <a:r>
              <a:rPr lang="en-GB" altLang="en-US" dirty="0" smtClean="0">
                <a:latin typeface="Arial" pitchFamily="34" charset="0"/>
                <a:cs typeface="Arial" pitchFamily="34" charset="0"/>
              </a:rPr>
              <a:t>of </a:t>
            </a:r>
            <a:r>
              <a:rPr lang="en-GB" altLang="en-US" dirty="0" smtClean="0">
                <a:latin typeface="Arial" pitchFamily="34" charset="0"/>
                <a:cs typeface="Arial" pitchFamily="34" charset="0"/>
              </a:rPr>
              <a:t>family, community and police</a:t>
            </a:r>
            <a:br>
              <a:rPr lang="en-GB" altLang="en-US" dirty="0" smtClean="0">
                <a:latin typeface="Arial" pitchFamily="34" charset="0"/>
                <a:cs typeface="Arial" pitchFamily="34" charset="0"/>
              </a:rPr>
            </a:br>
            <a:endParaRPr lang="en-GB" altLang="en-US" dirty="0" smtClean="0">
              <a:latin typeface="Arial" pitchFamily="34" charset="0"/>
              <a:cs typeface="Arial" pitchFamily="34" charset="0"/>
            </a:endParaRPr>
          </a:p>
          <a:p>
            <a:pPr marL="514350" indent="-514350"/>
            <a:r>
              <a:rPr lang="en-GB" altLang="en-US" dirty="0" smtClean="0">
                <a:latin typeface="Arial" pitchFamily="34" charset="0"/>
                <a:cs typeface="Arial" pitchFamily="34" charset="0"/>
              </a:rPr>
              <a:t>Talking about it and knowing who to talk to</a:t>
            </a:r>
          </a:p>
          <a:p>
            <a:endParaRPr lang="en-GB" b="1" dirty="0"/>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Group work</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pPr marL="514350" indent="-514350">
              <a:buAutoNum type="arabicPeriod"/>
            </a:pPr>
            <a:endParaRPr lang="en-GB" altLang="en-US" sz="2800" dirty="0" smtClean="0">
              <a:latin typeface="Arial" pitchFamily="34" charset="0"/>
              <a:cs typeface="Arial" pitchFamily="34" charset="0"/>
            </a:endParaRPr>
          </a:p>
          <a:p>
            <a:pPr marL="514350" indent="-514350">
              <a:buAutoNum type="arabicPeriod"/>
            </a:pPr>
            <a:r>
              <a:rPr lang="en-GB" altLang="en-US" sz="2800" dirty="0" smtClean="0">
                <a:latin typeface="Arial" pitchFamily="34" charset="0"/>
                <a:cs typeface="Arial" pitchFamily="34" charset="0"/>
              </a:rPr>
              <a:t>Is this an </a:t>
            </a:r>
            <a:r>
              <a:rPr lang="en-GB" altLang="en-US" sz="2800" dirty="0" smtClean="0">
                <a:latin typeface="Arial" pitchFamily="34" charset="0"/>
                <a:cs typeface="Arial" pitchFamily="34" charset="0"/>
              </a:rPr>
              <a:t>issue </a:t>
            </a:r>
            <a:r>
              <a:rPr lang="en-GB" altLang="en-US" sz="2800" dirty="0" smtClean="0">
                <a:latin typeface="Arial" pitchFamily="34" charset="0"/>
                <a:cs typeface="Arial" pitchFamily="34" charset="0"/>
              </a:rPr>
              <a:t>that you’ve identified in your own work?</a:t>
            </a:r>
          </a:p>
          <a:p>
            <a:pPr marL="514350" indent="-514350">
              <a:buAutoNum type="arabicPeriod"/>
            </a:pPr>
            <a:endParaRPr lang="en-GB" altLang="en-US" sz="2800" dirty="0" smtClean="0">
              <a:latin typeface="Arial" pitchFamily="34" charset="0"/>
              <a:cs typeface="Arial" pitchFamily="34" charset="0"/>
            </a:endParaRPr>
          </a:p>
          <a:p>
            <a:pPr marL="514350" indent="-514350">
              <a:buAutoNum type="arabicPeriod"/>
            </a:pPr>
            <a:r>
              <a:rPr lang="en-GB" altLang="en-US" sz="2800" dirty="0" smtClean="0">
                <a:latin typeface="Arial" pitchFamily="34" charset="0"/>
                <a:cs typeface="Arial" pitchFamily="34" charset="0"/>
              </a:rPr>
              <a:t>Are there other problems associated with this?</a:t>
            </a:r>
            <a:endParaRPr lang="en-GB" altLang="en-US" sz="2800" dirty="0" smtClean="0">
              <a:latin typeface="Arial" pitchFamily="34" charset="0"/>
              <a:cs typeface="Arial" pitchFamily="34" charset="0"/>
            </a:endParaRPr>
          </a:p>
          <a:p>
            <a:pPr marL="514350" indent="-514350">
              <a:buAutoNum type="arabicPeriod"/>
            </a:pPr>
            <a:endParaRPr lang="en-GB" altLang="en-US" sz="2800" dirty="0" smtClean="0">
              <a:latin typeface="Arial" pitchFamily="34" charset="0"/>
              <a:cs typeface="Arial" pitchFamily="34" charset="0"/>
            </a:endParaRPr>
          </a:p>
          <a:p>
            <a:pPr marL="514350" indent="-514350">
              <a:buAutoNum type="arabicPeriod"/>
            </a:pPr>
            <a:r>
              <a:rPr lang="en-GB" altLang="en-US" sz="2800" dirty="0" smtClean="0">
                <a:latin typeface="Arial" pitchFamily="34" charset="0"/>
                <a:cs typeface="Arial" pitchFamily="34" charset="0"/>
              </a:rPr>
              <a:t>How have you tackled this issue/ challenge in the past?</a:t>
            </a:r>
          </a:p>
          <a:p>
            <a:pPr marL="514350" indent="-514350">
              <a:buNone/>
            </a:pPr>
            <a:endParaRPr lang="en-GB" alt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endParaRPr lang="en-GB"/>
          </a:p>
        </p:txBody>
      </p:sp>
      <p:sp>
        <p:nvSpPr>
          <p:cNvPr id="10" name="Text Placeholder 9"/>
          <p:cNvSpPr>
            <a:spLocks noGrp="1"/>
          </p:cNvSpPr>
          <p:nvPr>
            <p:ph type="body" sz="half" idx="2"/>
          </p:nvPr>
        </p:nvSpPr>
        <p:spPr>
          <a:xfrm>
            <a:off x="1792288" y="5076497"/>
            <a:ext cx="5486400" cy="1095703"/>
          </a:xfrm>
        </p:spPr>
        <p:txBody>
          <a:bodyPr>
            <a:noAutofit/>
          </a:bodyPr>
          <a:lstStyle/>
          <a:p>
            <a:endParaRPr lang="en-GB" sz="2800" b="1" dirty="0" smtClean="0">
              <a:solidFill>
                <a:srgbClr val="FF0000"/>
              </a:solidFill>
              <a:latin typeface="Arial" pitchFamily="34" charset="0"/>
              <a:cs typeface="Arial" pitchFamily="34" charset="0"/>
            </a:endParaRPr>
          </a:p>
          <a:p>
            <a:r>
              <a:rPr lang="en-GB" sz="2800" b="1" dirty="0" smtClean="0">
                <a:solidFill>
                  <a:srgbClr val="FF0000"/>
                </a:solidFill>
                <a:latin typeface="Arial" pitchFamily="34" charset="0"/>
                <a:cs typeface="Arial" pitchFamily="34" charset="0"/>
              </a:rPr>
              <a:t>What’s next for ‘Our Voices’?</a:t>
            </a:r>
            <a:endParaRPr lang="en-GB" sz="2800" b="1" dirty="0">
              <a:solidFill>
                <a:srgbClr val="FF0000"/>
              </a:solidFill>
              <a:latin typeface="Arial" pitchFamily="34" charset="0"/>
              <a:cs typeface="Arial" pitchFamily="34" charset="0"/>
            </a:endParaRPr>
          </a:p>
        </p:txBody>
      </p:sp>
      <p:pic>
        <p:nvPicPr>
          <p:cNvPr id="9" name="Picture Placeholder 8" descr="next step.jpg"/>
          <p:cNvPicPr>
            <a:picLocks noGrp="1" noChangeAspect="1"/>
          </p:cNvPicPr>
          <p:nvPr>
            <p:ph type="pic" idx="1"/>
          </p:nvPr>
        </p:nvPicPr>
        <p:blipFill>
          <a:blip r:embed="rId3"/>
          <a:srcRect l="5636" r="5636"/>
          <a:stretch>
            <a:fillRect/>
          </a:stretch>
        </p:blipFill>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Outline of </a:t>
            </a:r>
            <a:r>
              <a:rPr lang="en-GB" sz="3200" b="1" dirty="0" smtClean="0">
                <a:solidFill>
                  <a:srgbClr val="FF0000"/>
                </a:solidFill>
                <a:latin typeface="Arial" pitchFamily="34" charset="0"/>
                <a:cs typeface="Arial" pitchFamily="34" charset="0"/>
              </a:rPr>
              <a:t>‘Our Voices’</a:t>
            </a:r>
            <a:r>
              <a:rPr lang="en-GB" sz="3200" b="1" dirty="0" smtClean="0">
                <a:solidFill>
                  <a:srgbClr val="FF0000"/>
                </a:solidFill>
                <a:latin typeface="Arial" pitchFamily="34" charset="0"/>
                <a:cs typeface="Arial" pitchFamily="34" charset="0"/>
              </a:rPr>
              <a:t/>
            </a:r>
            <a:br>
              <a:rPr lang="en-GB" sz="3200" b="1" dirty="0" smtClean="0">
                <a:solidFill>
                  <a:srgbClr val="FF0000"/>
                </a:solidFill>
                <a:latin typeface="Arial" pitchFamily="34" charset="0"/>
                <a:cs typeface="Arial" pitchFamily="34" charset="0"/>
              </a:rPr>
            </a:br>
            <a:r>
              <a:rPr lang="en-GB" sz="3200" b="1" dirty="0" smtClean="0">
                <a:solidFill>
                  <a:srgbClr val="FF0000"/>
                </a:solidFill>
                <a:latin typeface="Arial" pitchFamily="34" charset="0"/>
                <a:cs typeface="Arial" pitchFamily="34" charset="0"/>
              </a:rPr>
              <a:t>grant</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r>
              <a:rPr lang="en-GB" sz="2800" dirty="0" smtClean="0">
                <a:latin typeface="Arial" pitchFamily="34" charset="0"/>
                <a:cs typeface="Arial" pitchFamily="34" charset="0"/>
              </a:rPr>
              <a:t>To give children a voice in work to stop sexual violence against children</a:t>
            </a:r>
          </a:p>
          <a:p>
            <a:r>
              <a:rPr lang="en-GB" sz="2800" dirty="0" smtClean="0">
                <a:latin typeface="Arial" pitchFamily="34" charset="0"/>
                <a:cs typeface="Arial" pitchFamily="34" charset="0"/>
              </a:rPr>
              <a:t>To support projects in Europe to develop participatory work with children who have experienced sexual violence</a:t>
            </a:r>
          </a:p>
          <a:p>
            <a:r>
              <a:rPr lang="en-GB" sz="2800" dirty="0" smtClean="0">
                <a:latin typeface="Arial" pitchFamily="34" charset="0"/>
                <a:cs typeface="Arial" pitchFamily="34" charset="0"/>
              </a:rPr>
              <a:t>To support the empowerment of children who have experienced sexual violence to gain access to training and career development initiatives</a:t>
            </a:r>
          </a:p>
          <a:p>
            <a:endParaRPr lang="en-GB" sz="2800" dirty="0" smtClean="0">
              <a:latin typeface="Arial" pitchFamily="34" charset="0"/>
              <a:cs typeface="Arial" pitchFamily="34" charset="0"/>
            </a:endParaRPr>
          </a:p>
          <a:p>
            <a:endParaRPr lang="en-GB"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So…..</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r>
              <a:rPr lang="en-GB" sz="2800" i="1" dirty="0" smtClean="0">
                <a:latin typeface="Arial" pitchFamily="34" charset="0"/>
                <a:cs typeface="Arial" pitchFamily="34" charset="0"/>
              </a:rPr>
              <a:t> ‘Will we actually get the opportunity to go to other projects in Europe to see what they have done and share?’</a:t>
            </a:r>
            <a:br>
              <a:rPr lang="en-GB" sz="2800" i="1" dirty="0" smtClean="0">
                <a:latin typeface="Arial" pitchFamily="34" charset="0"/>
                <a:cs typeface="Arial" pitchFamily="34" charset="0"/>
              </a:rPr>
            </a:br>
            <a:endParaRPr lang="en-GB" sz="2800" i="1" dirty="0" smtClean="0">
              <a:latin typeface="Arial" pitchFamily="34" charset="0"/>
              <a:cs typeface="Arial" pitchFamily="34" charset="0"/>
            </a:endParaRPr>
          </a:p>
          <a:p>
            <a:r>
              <a:rPr lang="en-GB" sz="2800" i="1" dirty="0" smtClean="0">
                <a:latin typeface="Arial" pitchFamily="34" charset="0"/>
                <a:cs typeface="Arial" pitchFamily="34" charset="0"/>
              </a:rPr>
              <a:t> ‘What about being part of prevention work and going into schools and stuff.  Will that actually happen or is it just </a:t>
            </a:r>
            <a:r>
              <a:rPr lang="en-GB" sz="2800" i="1" dirty="0" err="1" smtClean="0">
                <a:latin typeface="Arial" pitchFamily="34" charset="0"/>
                <a:cs typeface="Arial" pitchFamily="34" charset="0"/>
              </a:rPr>
              <a:t>Micky</a:t>
            </a:r>
            <a:r>
              <a:rPr lang="en-GB" sz="2800" i="1" dirty="0" smtClean="0">
                <a:latin typeface="Arial" pitchFamily="34" charset="0"/>
                <a:cs typeface="Arial" pitchFamily="34" charset="0"/>
              </a:rPr>
              <a:t> </a:t>
            </a:r>
            <a:r>
              <a:rPr lang="en-GB" sz="2800" i="1" dirty="0" smtClean="0">
                <a:latin typeface="Arial" pitchFamily="34" charset="0"/>
                <a:cs typeface="Arial" pitchFamily="34" charset="0"/>
              </a:rPr>
              <a:t>Mouse?’</a:t>
            </a:r>
          </a:p>
          <a:p>
            <a:pPr>
              <a:buNone/>
            </a:pPr>
            <a:endParaRPr lang="en-GB" alt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Potential projects </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a:xfrm>
            <a:off x="457200" y="1166648"/>
            <a:ext cx="8229600" cy="5691352"/>
          </a:xfrm>
        </p:spPr>
        <p:txBody>
          <a:bodyPr>
            <a:normAutofit/>
          </a:bodyPr>
          <a:lstStyle/>
          <a:p>
            <a:pPr marL="1371600" lvl="0" indent="-1371600">
              <a:buNone/>
            </a:pPr>
            <a:endParaRPr lang="en-GB" sz="2800" dirty="0" smtClean="0">
              <a:latin typeface="Arial" pitchFamily="34" charset="0"/>
              <a:cs typeface="Arial" pitchFamily="34" charset="0"/>
            </a:endParaRPr>
          </a:p>
          <a:p>
            <a:pPr marL="1371600" lvl="0" indent="-1371600">
              <a:buAutoNum type="arabicPeriod"/>
            </a:pPr>
            <a:r>
              <a:rPr lang="en-GB" sz="2800" dirty="0" smtClean="0">
                <a:latin typeface="Arial" pitchFamily="34" charset="0"/>
                <a:cs typeface="Arial" pitchFamily="34" charset="0"/>
              </a:rPr>
              <a:t>Sharing the learning from the consultations</a:t>
            </a:r>
          </a:p>
          <a:p>
            <a:pPr marL="1371600" lvl="0" indent="-1371600">
              <a:buAutoNum type="arabicPeriod"/>
            </a:pPr>
            <a:endParaRPr lang="en-GB" sz="2800" dirty="0" smtClean="0">
              <a:latin typeface="Arial" pitchFamily="34" charset="0"/>
              <a:cs typeface="Arial" pitchFamily="34" charset="0"/>
            </a:endParaRPr>
          </a:p>
          <a:p>
            <a:pPr marL="1371600" lvl="0" indent="-1371600">
              <a:buAutoNum type="arabicPeriod"/>
            </a:pPr>
            <a:r>
              <a:rPr lang="en-GB" sz="2800" dirty="0" smtClean="0">
                <a:latin typeface="Arial" pitchFamily="34" charset="0"/>
                <a:cs typeface="Arial" pitchFamily="34" charset="0"/>
              </a:rPr>
              <a:t>Developing ideas from the consultation</a:t>
            </a:r>
          </a:p>
          <a:p>
            <a:pPr marL="1371600" lvl="0" indent="-1371600">
              <a:buAutoNum type="arabicPeriod"/>
            </a:pPr>
            <a:endParaRPr lang="en-GB" sz="2800" dirty="0" smtClean="0">
              <a:latin typeface="Arial" pitchFamily="34" charset="0"/>
              <a:cs typeface="Arial" pitchFamily="34" charset="0"/>
            </a:endParaRPr>
          </a:p>
          <a:p>
            <a:pPr marL="1371600" lvl="0" indent="-1371600">
              <a:buAutoNum type="arabicPeriod"/>
            </a:pPr>
            <a:r>
              <a:rPr lang="en-GB" sz="2800" dirty="0" smtClean="0">
                <a:latin typeface="Arial" pitchFamily="34" charset="0"/>
                <a:cs typeface="Arial" pitchFamily="34" charset="0"/>
              </a:rPr>
              <a:t>Working with Youth Advisors now</a:t>
            </a: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Other areas not directly from consultation </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Autofit/>
          </a:bodyPr>
          <a:lstStyle/>
          <a:p>
            <a:pPr lvl="0">
              <a:buNone/>
            </a:pPr>
            <a:r>
              <a:rPr lang="en-GB" sz="2800" dirty="0" smtClean="0">
                <a:latin typeface="Arial" pitchFamily="34" charset="0"/>
                <a:cs typeface="Arial" pitchFamily="34" charset="0"/>
              </a:rPr>
              <a:t> </a:t>
            </a:r>
          </a:p>
          <a:p>
            <a:pPr marL="1371600" lvl="0" indent="-1371600">
              <a:buAutoNum type="arabicPeriod"/>
            </a:pPr>
            <a:r>
              <a:rPr lang="en-GB" sz="2800" dirty="0" smtClean="0">
                <a:latin typeface="Arial" pitchFamily="34" charset="0"/>
                <a:cs typeface="Arial" pitchFamily="34" charset="0"/>
              </a:rPr>
              <a:t>Formalise and develop the Our Voices Network into a more active network</a:t>
            </a:r>
          </a:p>
          <a:p>
            <a:pPr marL="1371600" lvl="0" indent="-1371600">
              <a:buAutoNum type="arabicPeriod"/>
            </a:pPr>
            <a:r>
              <a:rPr lang="en-GB" sz="2800" dirty="0" smtClean="0">
                <a:latin typeface="Arial" pitchFamily="34" charset="0"/>
                <a:cs typeface="Arial" pitchFamily="34" charset="0"/>
              </a:rPr>
              <a:t>Develop stand-alone training guide for practitioners around participatory practice with young people </a:t>
            </a:r>
            <a:r>
              <a:rPr lang="en-GB" sz="2800" dirty="0" smtClean="0">
                <a:latin typeface="Arial" pitchFamily="34" charset="0"/>
                <a:cs typeface="Arial" pitchFamily="34" charset="0"/>
              </a:rPr>
              <a:t>on </a:t>
            </a:r>
            <a:r>
              <a:rPr lang="en-GB" sz="2800" dirty="0" smtClean="0">
                <a:latin typeface="Arial" pitchFamily="34" charset="0"/>
                <a:cs typeface="Arial" pitchFamily="34" charset="0"/>
              </a:rPr>
              <a:t>sexual </a:t>
            </a:r>
            <a:r>
              <a:rPr lang="en-GB" sz="2800" dirty="0" smtClean="0">
                <a:latin typeface="Arial" pitchFamily="34" charset="0"/>
                <a:cs typeface="Arial" pitchFamily="34" charset="0"/>
              </a:rPr>
              <a:t>violence issues in collaboration with Youth Advisors</a:t>
            </a:r>
          </a:p>
          <a:p>
            <a:pPr marL="1371600" lvl="0" indent="-1371600">
              <a:buAutoNum type="arabicPeriod"/>
            </a:pPr>
            <a:r>
              <a:rPr lang="en-GB" sz="2800" dirty="0" smtClean="0">
                <a:latin typeface="Arial" pitchFamily="34" charset="0"/>
                <a:cs typeface="Arial" pitchFamily="34" charset="0"/>
              </a:rPr>
              <a:t>Review opportunities for young people to feed into policy in Europe </a:t>
            </a:r>
            <a:endParaRPr lang="en-GB" sz="2800" dirty="0" smtClean="0">
              <a:latin typeface="Arial" pitchFamily="34" charset="0"/>
              <a:cs typeface="Arial" pitchFamily="34" charset="0"/>
            </a:endParaRPr>
          </a:p>
          <a:p>
            <a:pPr marL="1371600" lvl="0" indent="-1371600">
              <a:buAutoNum type="arabicPeriod"/>
            </a:pPr>
            <a:endParaRPr lang="en-GB" sz="2800" b="1" dirty="0" smtClean="0">
              <a:latin typeface="Arial" pitchFamily="34" charset="0"/>
              <a:cs typeface="Arial" pitchFamily="34" charset="0"/>
            </a:endParaRPr>
          </a:p>
          <a:p>
            <a:pPr marL="1371600" lvl="0" indent="-1371600">
              <a:buNone/>
            </a:pPr>
            <a:r>
              <a:rPr lang="en-GB" sz="1600" b="1" dirty="0" smtClean="0">
                <a:latin typeface="Arial" pitchFamily="34" charset="0"/>
                <a:cs typeface="Arial" pitchFamily="34" charset="0"/>
              </a:rPr>
              <a:t/>
            </a:r>
            <a:br>
              <a:rPr lang="en-GB" sz="1600" b="1" dirty="0" smtClean="0">
                <a:latin typeface="Arial" pitchFamily="34" charset="0"/>
                <a:cs typeface="Arial" pitchFamily="34" charset="0"/>
              </a:rPr>
            </a:br>
            <a:endParaRPr lang="en-GB" sz="1600" dirty="0" smtClean="0">
              <a:latin typeface="Arial" pitchFamily="34" charset="0"/>
              <a:cs typeface="Arial" pitchFamily="34" charset="0"/>
            </a:endParaRPr>
          </a:p>
          <a:p>
            <a:pPr>
              <a:buNone/>
            </a:pPr>
            <a:r>
              <a:rPr lang="en-GB" sz="1050" dirty="0" smtClean="0">
                <a:latin typeface="Arial" pitchFamily="34" charset="0"/>
                <a:cs typeface="Arial" pitchFamily="34" charset="0"/>
              </a:rPr>
              <a:t> </a:t>
            </a:r>
            <a:r>
              <a:rPr lang="en-GB" sz="800" dirty="0" smtClean="0"/>
              <a:t/>
            </a:r>
            <a:br>
              <a:rPr lang="en-GB" sz="800" dirty="0" smtClean="0"/>
            </a:br>
            <a:endParaRPr lang="en-GB" sz="800" dirty="0" smtClean="0"/>
          </a:p>
          <a:p>
            <a:pPr>
              <a:buNone/>
            </a:pPr>
            <a:r>
              <a:rPr lang="en-GB" sz="800" dirty="0" smtClean="0"/>
              <a:t> </a:t>
            </a:r>
          </a:p>
          <a:p>
            <a:pPr marL="514350" lvl="0" indent="-514350">
              <a:buNone/>
            </a:pPr>
            <a:r>
              <a:rPr lang="en-GB" sz="800" dirty="0" smtClean="0"/>
              <a:t/>
            </a:r>
            <a:br>
              <a:rPr lang="en-GB" sz="800" dirty="0" smtClean="0"/>
            </a:br>
            <a:endParaRPr lang="en-GB" sz="800" dirty="0" smtClean="0"/>
          </a:p>
          <a:p>
            <a:pPr marL="514350" lvl="0" indent="-514350">
              <a:buNone/>
            </a:pPr>
            <a:r>
              <a:rPr lang="en-GB" sz="2000" dirty="0" smtClean="0">
                <a:latin typeface="Arial" pitchFamily="34" charset="0"/>
                <a:cs typeface="Arial" pitchFamily="34" charset="0"/>
              </a:rPr>
              <a:t/>
            </a:r>
            <a:br>
              <a:rPr lang="en-GB" sz="2000" dirty="0" smtClean="0">
                <a:latin typeface="Arial" pitchFamily="34" charset="0"/>
                <a:cs typeface="Arial" pitchFamily="34" charset="0"/>
              </a:rPr>
            </a:br>
            <a:endParaRPr lang="en-GB" sz="20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Expectations</a:t>
            </a:r>
            <a:endParaRPr lang="en-GB" sz="3200" b="1" dirty="0">
              <a:solidFill>
                <a:srgbClr val="FF0000"/>
              </a:solidFill>
              <a:latin typeface="Arial" pitchFamily="34" charset="0"/>
              <a:cs typeface="Arial" pitchFamily="34" charset="0"/>
            </a:endParaRPr>
          </a:p>
        </p:txBody>
      </p:sp>
      <p:sp>
        <p:nvSpPr>
          <p:cNvPr id="7" name="Content Placeholder 6"/>
          <p:cNvSpPr>
            <a:spLocks noGrp="1"/>
          </p:cNvSpPr>
          <p:nvPr>
            <p:ph idx="1"/>
          </p:nvPr>
        </p:nvSpPr>
        <p:spPr>
          <a:xfrm>
            <a:off x="457200" y="1135117"/>
            <a:ext cx="8229600" cy="5376041"/>
          </a:xfrm>
        </p:spPr>
        <p:txBody>
          <a:bodyPr>
            <a:normAutofit fontScale="85000" lnSpcReduction="20000"/>
          </a:bodyPr>
          <a:lstStyle/>
          <a:p>
            <a:pPr lvl="0">
              <a:buNone/>
            </a:pPr>
            <a:r>
              <a:rPr lang="en-GB" sz="3600" b="1" dirty="0" smtClean="0">
                <a:latin typeface="Arial" pitchFamily="34" charset="0"/>
                <a:cs typeface="Arial" pitchFamily="34" charset="0"/>
              </a:rPr>
              <a:t>1. Sharing and learning</a:t>
            </a:r>
            <a:br>
              <a:rPr lang="en-GB" sz="3600" b="1" dirty="0" smtClean="0">
                <a:latin typeface="Arial" pitchFamily="34" charset="0"/>
                <a:cs typeface="Arial" pitchFamily="34" charset="0"/>
              </a:rPr>
            </a:br>
            <a:endParaRPr lang="en-GB" sz="3600" b="1" dirty="0" smtClean="0">
              <a:latin typeface="Arial" pitchFamily="34" charset="0"/>
              <a:cs typeface="Arial" pitchFamily="34" charset="0"/>
            </a:endParaRPr>
          </a:p>
          <a:p>
            <a:r>
              <a:rPr lang="en-GB" sz="3600" dirty="0" smtClean="0">
                <a:latin typeface="Arial" pitchFamily="34" charset="0"/>
                <a:cs typeface="Arial" pitchFamily="34" charset="0"/>
              </a:rPr>
              <a:t>Share own learning and examples</a:t>
            </a:r>
          </a:p>
          <a:p>
            <a:endParaRPr lang="en-GB" sz="3600" dirty="0" smtClean="0">
              <a:latin typeface="Arial" pitchFamily="34" charset="0"/>
              <a:cs typeface="Arial" pitchFamily="34" charset="0"/>
            </a:endParaRPr>
          </a:p>
          <a:p>
            <a:pPr lvl="0"/>
            <a:r>
              <a:rPr lang="en-GB" sz="3600" dirty="0" smtClean="0">
                <a:latin typeface="Arial" pitchFamily="34" charset="0"/>
                <a:cs typeface="Arial" pitchFamily="34" charset="0"/>
              </a:rPr>
              <a:t>Listen to other people’s experiences</a:t>
            </a:r>
          </a:p>
          <a:p>
            <a:pPr lvl="0"/>
            <a:endParaRPr lang="en-GB" sz="3600" dirty="0" smtClean="0">
              <a:latin typeface="Arial" pitchFamily="34" charset="0"/>
              <a:cs typeface="Arial" pitchFamily="34" charset="0"/>
            </a:endParaRPr>
          </a:p>
          <a:p>
            <a:pPr lvl="0"/>
            <a:r>
              <a:rPr lang="en-GB" sz="3600" dirty="0" smtClean="0">
                <a:latin typeface="Arial" pitchFamily="34" charset="0"/>
                <a:cs typeface="Arial" pitchFamily="34" charset="0"/>
              </a:rPr>
              <a:t>Hear young people’s own views on combating sexual violence</a:t>
            </a:r>
          </a:p>
          <a:p>
            <a:pPr lvl="0"/>
            <a:endParaRPr lang="en-GB" sz="3600" dirty="0" smtClean="0">
              <a:latin typeface="Arial" pitchFamily="34" charset="0"/>
              <a:cs typeface="Arial" pitchFamily="34" charset="0"/>
            </a:endParaRPr>
          </a:p>
          <a:p>
            <a:r>
              <a:rPr lang="en-GB" sz="3600" dirty="0" smtClean="0">
                <a:latin typeface="Arial" pitchFamily="34" charset="0"/>
                <a:cs typeface="Arial" pitchFamily="34" charset="0"/>
              </a:rPr>
              <a:t>Learn what young people themselves are interested in</a:t>
            </a:r>
          </a:p>
          <a:p>
            <a:endParaRPr lang="en-GB" dirty="0"/>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Autofit/>
          </a:bodyPr>
          <a:lstStyle/>
          <a:p>
            <a:pPr marL="1371600" lvl="0" indent="-1371600">
              <a:buNone/>
            </a:pPr>
            <a:endParaRPr lang="en-GB" sz="2800" b="1" dirty="0" smtClean="0">
              <a:latin typeface="Arial" pitchFamily="34" charset="0"/>
              <a:cs typeface="Arial" pitchFamily="34" charset="0"/>
            </a:endParaRPr>
          </a:p>
          <a:p>
            <a:pPr marL="1371600" lvl="0" indent="-1371600">
              <a:buNone/>
            </a:pPr>
            <a:endParaRPr lang="en-GB" sz="2800" b="1" dirty="0" smtClean="0">
              <a:latin typeface="Arial" pitchFamily="34" charset="0"/>
              <a:cs typeface="Arial" pitchFamily="34" charset="0"/>
            </a:endParaRPr>
          </a:p>
          <a:p>
            <a:pPr marL="1371600" lvl="0" indent="-1371600" algn="ctr">
              <a:buNone/>
            </a:pPr>
            <a:r>
              <a:rPr lang="en-GB" sz="4000" b="1" dirty="0" smtClean="0">
                <a:solidFill>
                  <a:srgbClr val="FF0000"/>
                </a:solidFill>
                <a:latin typeface="Arial" pitchFamily="34" charset="0"/>
                <a:cs typeface="Arial" pitchFamily="34" charset="0"/>
              </a:rPr>
              <a:t>Anything else?</a:t>
            </a:r>
            <a:endParaRPr lang="en-GB" sz="4000" b="1" dirty="0" smtClean="0">
              <a:solidFill>
                <a:srgbClr val="FF0000"/>
              </a:solidFill>
              <a:latin typeface="Arial" pitchFamily="34" charset="0"/>
              <a:cs typeface="Arial" pitchFamily="34" charset="0"/>
            </a:endParaRPr>
          </a:p>
          <a:p>
            <a:pPr marL="1371600" lvl="0" indent="-1371600">
              <a:buNone/>
            </a:pPr>
            <a:r>
              <a:rPr lang="en-GB" sz="1600" b="1" dirty="0" smtClean="0">
                <a:latin typeface="Arial" pitchFamily="34" charset="0"/>
                <a:cs typeface="Arial" pitchFamily="34" charset="0"/>
              </a:rPr>
              <a:t/>
            </a:r>
            <a:br>
              <a:rPr lang="en-GB" sz="1600" b="1" dirty="0" smtClean="0">
                <a:latin typeface="Arial" pitchFamily="34" charset="0"/>
                <a:cs typeface="Arial" pitchFamily="34" charset="0"/>
              </a:rPr>
            </a:br>
            <a:endParaRPr lang="en-GB" sz="1600" dirty="0" smtClean="0">
              <a:latin typeface="Arial" pitchFamily="34" charset="0"/>
              <a:cs typeface="Arial" pitchFamily="34" charset="0"/>
            </a:endParaRPr>
          </a:p>
          <a:p>
            <a:pPr>
              <a:buNone/>
            </a:pPr>
            <a:r>
              <a:rPr lang="en-GB" sz="1050" dirty="0" smtClean="0">
                <a:latin typeface="Arial" pitchFamily="34" charset="0"/>
                <a:cs typeface="Arial" pitchFamily="34" charset="0"/>
              </a:rPr>
              <a:t> </a:t>
            </a:r>
            <a:r>
              <a:rPr lang="en-GB" sz="800" dirty="0" smtClean="0"/>
              <a:t/>
            </a:r>
            <a:br>
              <a:rPr lang="en-GB" sz="800" dirty="0" smtClean="0"/>
            </a:br>
            <a:endParaRPr lang="en-GB" sz="800" dirty="0" smtClean="0"/>
          </a:p>
          <a:p>
            <a:pPr>
              <a:buNone/>
            </a:pPr>
            <a:r>
              <a:rPr lang="en-GB" sz="800" dirty="0" smtClean="0"/>
              <a:t> </a:t>
            </a:r>
          </a:p>
          <a:p>
            <a:pPr marL="514350" lvl="0" indent="-514350">
              <a:buNone/>
            </a:pPr>
            <a:r>
              <a:rPr lang="en-GB" sz="800" dirty="0" smtClean="0"/>
              <a:t/>
            </a:r>
            <a:br>
              <a:rPr lang="en-GB" sz="800" dirty="0" smtClean="0"/>
            </a:br>
            <a:endParaRPr lang="en-GB" sz="800" dirty="0" smtClean="0"/>
          </a:p>
          <a:p>
            <a:pPr marL="514350" lvl="0" indent="-514350">
              <a:buNone/>
            </a:pPr>
            <a:r>
              <a:rPr lang="en-GB" sz="2000" dirty="0" smtClean="0">
                <a:latin typeface="Arial" pitchFamily="34" charset="0"/>
                <a:cs typeface="Arial" pitchFamily="34" charset="0"/>
              </a:rPr>
              <a:t/>
            </a:r>
            <a:br>
              <a:rPr lang="en-GB" sz="2000" dirty="0" smtClean="0">
                <a:latin typeface="Arial" pitchFamily="34" charset="0"/>
                <a:cs typeface="Arial" pitchFamily="34" charset="0"/>
              </a:rPr>
            </a:br>
            <a:endParaRPr lang="en-GB" sz="20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fontScale="90000"/>
          </a:bodyPr>
          <a:lstStyle/>
          <a:p>
            <a:pPr lvl="0" algn="l"/>
            <a:r>
              <a:rPr lang="en-GB" sz="3600" b="1" dirty="0" smtClean="0">
                <a:solidFill>
                  <a:srgbClr val="FF0000"/>
                </a:solidFill>
                <a:latin typeface="Arial" pitchFamily="34" charset="0"/>
                <a:cs typeface="Arial" pitchFamily="34" charset="0"/>
              </a:rPr>
              <a:t/>
            </a:r>
            <a:br>
              <a:rPr lang="en-GB" sz="3600" b="1" dirty="0" smtClean="0">
                <a:solidFill>
                  <a:srgbClr val="FF0000"/>
                </a:solidFill>
                <a:latin typeface="Arial" pitchFamily="34" charset="0"/>
                <a:cs typeface="Arial" pitchFamily="34" charset="0"/>
              </a:rPr>
            </a:br>
            <a:r>
              <a:rPr lang="en-GB" sz="3600" b="1" dirty="0" smtClean="0">
                <a:solidFill>
                  <a:srgbClr val="FF0000"/>
                </a:solidFill>
                <a:latin typeface="Arial" pitchFamily="34" charset="0"/>
                <a:cs typeface="Arial" pitchFamily="34" charset="0"/>
              </a:rPr>
              <a:t>Group work – </a:t>
            </a:r>
            <a:br>
              <a:rPr lang="en-GB" sz="3600" b="1" dirty="0" smtClean="0">
                <a:solidFill>
                  <a:srgbClr val="FF0000"/>
                </a:solidFill>
                <a:latin typeface="Arial" pitchFamily="34" charset="0"/>
                <a:cs typeface="Arial" pitchFamily="34" charset="0"/>
              </a:rPr>
            </a:br>
            <a:r>
              <a:rPr lang="en-GB" sz="3600" b="1" dirty="0" smtClean="0">
                <a:solidFill>
                  <a:srgbClr val="FF0000"/>
                </a:solidFill>
                <a:latin typeface="Arial" pitchFamily="34" charset="0"/>
                <a:cs typeface="Arial" pitchFamily="34" charset="0"/>
              </a:rPr>
              <a:t>Strengths/ weaknesses</a:t>
            </a:r>
            <a:r>
              <a:rPr lang="en-GB" sz="3200" dirty="0" smtClean="0">
                <a:latin typeface="Arial" pitchFamily="34" charset="0"/>
                <a:cs typeface="Arial" pitchFamily="34" charset="0"/>
              </a:rPr>
              <a:t/>
            </a:r>
            <a:br>
              <a:rPr lang="en-GB" sz="3200" dirty="0" smtClean="0">
                <a:latin typeface="Arial" pitchFamily="34" charset="0"/>
                <a:cs typeface="Arial" pitchFamily="34" charset="0"/>
              </a:rPr>
            </a:b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pPr lvl="0">
              <a:buNone/>
            </a:pPr>
            <a:endParaRPr lang="en-GB" sz="2800" dirty="0" smtClean="0">
              <a:latin typeface="Arial" pitchFamily="34" charset="0"/>
              <a:cs typeface="Arial" pitchFamily="34" charset="0"/>
            </a:endParaRPr>
          </a:p>
          <a:p>
            <a:pPr lvl="0"/>
            <a:r>
              <a:rPr lang="en-GB" sz="2800" dirty="0" smtClean="0">
                <a:latin typeface="Arial" pitchFamily="34" charset="0"/>
                <a:cs typeface="Arial" pitchFamily="34" charset="0"/>
              </a:rPr>
              <a:t>How useful would this be to the wider sector? </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pPr lvl="0"/>
            <a:r>
              <a:rPr lang="en-GB" sz="2800" dirty="0" smtClean="0">
                <a:latin typeface="Arial" pitchFamily="34" charset="0"/>
                <a:cs typeface="Arial" pitchFamily="34" charset="0"/>
              </a:rPr>
              <a:t>Is it already being done by others?</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pPr lvl="0"/>
            <a:r>
              <a:rPr lang="en-GB" sz="2800" dirty="0" smtClean="0">
                <a:latin typeface="Arial" pitchFamily="34" charset="0"/>
                <a:cs typeface="Arial" pitchFamily="34" charset="0"/>
              </a:rPr>
              <a:t>Are there opportunities for collaboration?</a:t>
            </a: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fontScale="90000"/>
          </a:bodyPr>
          <a:lstStyle/>
          <a:p>
            <a:pPr lvl="0" algn="l"/>
            <a:endParaRPr lang="en-GB" sz="3200" b="1" dirty="0">
              <a:solidFill>
                <a:srgbClr val="FF0000"/>
              </a:solidFill>
              <a:latin typeface="Arial" pitchFamily="34" charset="0"/>
              <a:cs typeface="Arial" pitchFamily="34" charset="0"/>
            </a:endParaRPr>
          </a:p>
        </p:txBody>
      </p:sp>
      <p:pic>
        <p:nvPicPr>
          <p:cNvPr id="11" name="Picture Placeholder 10" descr="vote.png"/>
          <p:cNvPicPr>
            <a:picLocks noGrp="1" noChangeAspect="1"/>
          </p:cNvPicPr>
          <p:nvPr>
            <p:ph type="pic" idx="1"/>
          </p:nvPr>
        </p:nvPicPr>
        <p:blipFill>
          <a:blip r:embed="rId3"/>
          <a:srcRect t="12500" b="12500"/>
          <a:stretch>
            <a:fillRect/>
          </a:stretch>
        </p:blipFill>
        <p:spPr/>
      </p:pic>
      <p:sp>
        <p:nvSpPr>
          <p:cNvPr id="9" name="Text Placeholder 8"/>
          <p:cNvSpPr>
            <a:spLocks noGrp="1"/>
          </p:cNvSpPr>
          <p:nvPr>
            <p:ph type="body" sz="half" idx="2"/>
          </p:nvPr>
        </p:nvSpPr>
        <p:spPr/>
        <p:txBody>
          <a:bodyPr/>
          <a:lstStyle/>
          <a:p>
            <a:endParaRPr lang="en-GB"/>
          </a:p>
        </p:txBody>
      </p:sp>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Planning</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lnSpcReduction="10000"/>
          </a:bodyPr>
          <a:lstStyle/>
          <a:p>
            <a:pPr lvl="0"/>
            <a:r>
              <a:rPr lang="en-GB" sz="2800" dirty="0" smtClean="0">
                <a:latin typeface="Arial" pitchFamily="34" charset="0"/>
                <a:cs typeface="Arial" pitchFamily="34" charset="0"/>
              </a:rPr>
              <a:t>Pick a group</a:t>
            </a:r>
          </a:p>
          <a:p>
            <a:pPr lvl="0"/>
            <a:endParaRPr lang="en-GB" sz="2800" dirty="0" smtClean="0">
              <a:latin typeface="Arial" pitchFamily="34" charset="0"/>
              <a:cs typeface="Arial" pitchFamily="34" charset="0"/>
            </a:endParaRPr>
          </a:p>
          <a:p>
            <a:pPr lvl="0"/>
            <a:r>
              <a:rPr lang="en-GB" sz="2800" dirty="0" smtClean="0">
                <a:latin typeface="Arial" pitchFamily="34" charset="0"/>
                <a:cs typeface="Arial" pitchFamily="34" charset="0"/>
              </a:rPr>
              <a:t>Plan out the steps needed/ involved in making it happen (e.g. the who, how, what, when) </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pPr lvl="0"/>
            <a:r>
              <a:rPr lang="en-GB" sz="2800" dirty="0" smtClean="0">
                <a:latin typeface="Arial" pitchFamily="34" charset="0"/>
                <a:cs typeface="Arial" pitchFamily="34" charset="0"/>
              </a:rPr>
              <a:t>What opportunities are coming up in the next year to really push the work forward and influence?</a:t>
            </a:r>
          </a:p>
          <a:p>
            <a:pPr lvl="0"/>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Feedback and further discuss </a:t>
            </a: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The role of the Reference &amp; Dissemination Group</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pPr lvl="0">
              <a:buNone/>
            </a:pPr>
            <a:endParaRPr lang="en-GB" sz="3000" dirty="0" smtClean="0">
              <a:latin typeface="Arial" pitchFamily="34" charset="0"/>
              <a:cs typeface="Arial" pitchFamily="34" charset="0"/>
            </a:endParaRPr>
          </a:p>
          <a:p>
            <a:r>
              <a:rPr lang="en-GB" sz="3000" dirty="0" smtClean="0">
                <a:latin typeface="Arial" pitchFamily="34" charset="0"/>
                <a:cs typeface="Arial" pitchFamily="34" charset="0"/>
              </a:rPr>
              <a:t>Exchange learning </a:t>
            </a:r>
            <a:br>
              <a:rPr lang="en-GB" sz="3000" dirty="0" smtClean="0">
                <a:latin typeface="Arial" pitchFamily="34" charset="0"/>
                <a:cs typeface="Arial" pitchFamily="34" charset="0"/>
              </a:rPr>
            </a:br>
            <a:endParaRPr lang="en-GB" sz="3000" dirty="0" smtClean="0">
              <a:latin typeface="Arial" pitchFamily="34" charset="0"/>
              <a:cs typeface="Arial" pitchFamily="34" charset="0"/>
            </a:endParaRPr>
          </a:p>
          <a:p>
            <a:pPr lvl="0"/>
            <a:r>
              <a:rPr lang="en-GB" sz="3000" dirty="0" smtClean="0">
                <a:latin typeface="Arial" pitchFamily="34" charset="0"/>
                <a:cs typeface="Arial" pitchFamily="34" charset="0"/>
              </a:rPr>
              <a:t>Identify and highlight priority issues for ‘Our Voices’ to consider</a:t>
            </a:r>
          </a:p>
          <a:p>
            <a:pPr>
              <a:buNone/>
            </a:pPr>
            <a:r>
              <a:rPr lang="en-GB" sz="2800" dirty="0" smtClean="0"/>
              <a:t/>
            </a:r>
            <a:br>
              <a:rPr lang="en-GB" sz="2800" dirty="0" smtClean="0"/>
            </a:br>
            <a:endParaRPr lang="en-GB" sz="2800" dirty="0" smtClean="0"/>
          </a:p>
          <a:p>
            <a:pPr>
              <a:buNone/>
            </a:pPr>
            <a:endParaRPr lang="en-GB" alt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pPr lvl="0"/>
            <a:r>
              <a:rPr lang="en-GB" dirty="0" smtClean="0">
                <a:latin typeface="Arial" pitchFamily="34" charset="0"/>
                <a:cs typeface="Arial" pitchFamily="34" charset="0"/>
              </a:rPr>
              <a:t>Does this work?</a:t>
            </a:r>
            <a:br>
              <a:rPr lang="en-GB" dirty="0" smtClean="0">
                <a:latin typeface="Arial" pitchFamily="34" charset="0"/>
                <a:cs typeface="Arial" pitchFamily="34" charset="0"/>
              </a:rPr>
            </a:br>
            <a:endParaRPr lang="en-GB" dirty="0" smtClean="0">
              <a:latin typeface="Arial" pitchFamily="34" charset="0"/>
              <a:cs typeface="Arial" pitchFamily="34" charset="0"/>
            </a:endParaRPr>
          </a:p>
          <a:p>
            <a:pPr lvl="0"/>
            <a:r>
              <a:rPr lang="en-GB" dirty="0" smtClean="0">
                <a:latin typeface="Arial" pitchFamily="34" charset="0"/>
                <a:cs typeface="Arial" pitchFamily="34" charset="0"/>
              </a:rPr>
              <a:t>Need to communicate in between – best way?</a:t>
            </a:r>
            <a:br>
              <a:rPr lang="en-GB" dirty="0" smtClean="0">
                <a:latin typeface="Arial" pitchFamily="34" charset="0"/>
                <a:cs typeface="Arial" pitchFamily="34" charset="0"/>
              </a:rPr>
            </a:br>
            <a:endParaRPr lang="en-GB" dirty="0" smtClean="0">
              <a:latin typeface="Arial" pitchFamily="34" charset="0"/>
              <a:cs typeface="Arial" pitchFamily="34" charset="0"/>
            </a:endParaRPr>
          </a:p>
          <a:p>
            <a:r>
              <a:rPr lang="en-GB" dirty="0" smtClean="0">
                <a:latin typeface="Arial" pitchFamily="34" charset="0"/>
                <a:cs typeface="Arial" pitchFamily="34" charset="0"/>
              </a:rPr>
              <a:t>Who else should be here?</a:t>
            </a: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p:txBody>
          <a:bodyPr>
            <a:normAutofit/>
          </a:bodyPr>
          <a:lstStyle/>
          <a:p>
            <a:pPr lvl="0"/>
            <a:r>
              <a:rPr lang="en-GB" dirty="0" smtClean="0">
                <a:latin typeface="Arial" pitchFamily="34" charset="0"/>
                <a:cs typeface="Arial" pitchFamily="34" charset="0"/>
              </a:rPr>
              <a:t>Sum up</a:t>
            </a:r>
            <a:br>
              <a:rPr lang="en-GB" dirty="0" smtClean="0">
                <a:latin typeface="Arial" pitchFamily="34" charset="0"/>
                <a:cs typeface="Arial" pitchFamily="34" charset="0"/>
              </a:rPr>
            </a:br>
            <a:endParaRPr lang="en-GB" dirty="0" smtClean="0">
              <a:latin typeface="Arial" pitchFamily="34" charset="0"/>
              <a:cs typeface="Arial" pitchFamily="34" charset="0"/>
            </a:endParaRPr>
          </a:p>
          <a:p>
            <a:pPr lvl="0"/>
            <a:r>
              <a:rPr lang="en-GB" dirty="0" smtClean="0">
                <a:latin typeface="Arial" pitchFamily="34" charset="0"/>
                <a:cs typeface="Arial" pitchFamily="34" charset="0"/>
              </a:rPr>
              <a:t>Next steps</a:t>
            </a:r>
            <a:br>
              <a:rPr lang="en-GB" dirty="0" smtClean="0">
                <a:latin typeface="Arial" pitchFamily="34" charset="0"/>
                <a:cs typeface="Arial" pitchFamily="34" charset="0"/>
              </a:rPr>
            </a:br>
            <a:endParaRPr lang="en-GB" dirty="0" smtClean="0">
              <a:latin typeface="Arial" pitchFamily="34" charset="0"/>
              <a:cs typeface="Arial" pitchFamily="34" charset="0"/>
            </a:endParaRPr>
          </a:p>
          <a:p>
            <a:pPr lvl="0"/>
            <a:r>
              <a:rPr lang="en-GB" dirty="0" smtClean="0">
                <a:latin typeface="Arial" pitchFamily="34" charset="0"/>
                <a:cs typeface="Arial" pitchFamily="34" charset="0"/>
              </a:rPr>
              <a:t>Evaluation </a:t>
            </a: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endParaRPr lang="en-GB" dirty="0">
              <a:solidFill>
                <a:srgbClr val="FF0000"/>
              </a:solidFill>
              <a:latin typeface="Arial" pitchFamily="34" charset="0"/>
              <a:cs typeface="Arial" pitchFamily="34" charset="0"/>
            </a:endParaRPr>
          </a:p>
        </p:txBody>
      </p:sp>
      <p:pic>
        <p:nvPicPr>
          <p:cNvPr id="11" name="Picture Placeholder 10" descr="thank you.png"/>
          <p:cNvPicPr>
            <a:picLocks noGrp="1" noChangeAspect="1"/>
          </p:cNvPicPr>
          <p:nvPr>
            <p:ph type="pic" idx="1"/>
          </p:nvPr>
        </p:nvPicPr>
        <p:blipFill>
          <a:blip r:embed="rId3"/>
          <a:srcRect l="5636" r="5636"/>
          <a:stretch>
            <a:fillRect/>
          </a:stretch>
        </p:blipFill>
        <p:spPr/>
      </p:pic>
      <p:sp>
        <p:nvSpPr>
          <p:cNvPr id="10" name="Text Placeholder 9"/>
          <p:cNvSpPr>
            <a:spLocks noGrp="1"/>
          </p:cNvSpPr>
          <p:nvPr>
            <p:ph type="body" sz="half" idx="2"/>
          </p:nvPr>
        </p:nvSpPr>
        <p:spPr/>
        <p:txBody>
          <a:bodyPr/>
          <a:lstStyle/>
          <a:p>
            <a:endParaRPr lang="en-GB"/>
          </a:p>
        </p:txBody>
      </p:sp>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Expectations</a:t>
            </a:r>
            <a:endParaRPr lang="en-GB" sz="3200" b="1" dirty="0">
              <a:solidFill>
                <a:srgbClr val="FF0000"/>
              </a:solidFill>
              <a:latin typeface="Arial" pitchFamily="34" charset="0"/>
              <a:cs typeface="Arial" pitchFamily="34" charset="0"/>
            </a:endParaRPr>
          </a:p>
        </p:txBody>
      </p:sp>
      <p:sp>
        <p:nvSpPr>
          <p:cNvPr id="7" name="Content Placeholder 6"/>
          <p:cNvSpPr>
            <a:spLocks noGrp="1"/>
          </p:cNvSpPr>
          <p:nvPr>
            <p:ph idx="1"/>
          </p:nvPr>
        </p:nvSpPr>
        <p:spPr>
          <a:xfrm>
            <a:off x="457200" y="1135117"/>
            <a:ext cx="8229600" cy="5454869"/>
          </a:xfrm>
        </p:spPr>
        <p:txBody>
          <a:bodyPr>
            <a:normAutofit fontScale="92500" lnSpcReduction="20000"/>
          </a:bodyPr>
          <a:lstStyle/>
          <a:p>
            <a:pPr lvl="0">
              <a:buNone/>
            </a:pPr>
            <a:r>
              <a:rPr lang="en-GB" b="1" dirty="0" smtClean="0">
                <a:latin typeface="Arial" pitchFamily="34" charset="0"/>
                <a:cs typeface="Arial" pitchFamily="34" charset="0"/>
              </a:rPr>
              <a:t>2. To develop/ move forward</a:t>
            </a:r>
            <a:br>
              <a:rPr lang="en-GB" b="1" dirty="0" smtClean="0">
                <a:latin typeface="Arial" pitchFamily="34" charset="0"/>
                <a:cs typeface="Arial" pitchFamily="34" charset="0"/>
              </a:rPr>
            </a:br>
            <a:endParaRPr lang="en-GB" b="1" dirty="0" smtClean="0">
              <a:latin typeface="Arial" pitchFamily="34" charset="0"/>
              <a:cs typeface="Arial" pitchFamily="34" charset="0"/>
            </a:endParaRPr>
          </a:p>
          <a:p>
            <a:pPr lvl="0"/>
            <a:r>
              <a:rPr lang="en-GB" dirty="0" smtClean="0">
                <a:latin typeface="Arial" pitchFamily="34" charset="0"/>
                <a:cs typeface="Arial" pitchFamily="34" charset="0"/>
              </a:rPr>
              <a:t>To come away with new and creative ideas </a:t>
            </a:r>
          </a:p>
          <a:p>
            <a:pPr lvl="0"/>
            <a:endParaRPr lang="en-GB" dirty="0" smtClean="0">
              <a:latin typeface="Arial" pitchFamily="34" charset="0"/>
              <a:cs typeface="Arial" pitchFamily="34" charset="0"/>
            </a:endParaRPr>
          </a:p>
          <a:p>
            <a:pPr lvl="0"/>
            <a:r>
              <a:rPr lang="en-GB" dirty="0" smtClean="0">
                <a:latin typeface="Arial" pitchFamily="34" charset="0"/>
                <a:cs typeface="Arial" pitchFamily="34" charset="0"/>
              </a:rPr>
              <a:t>To identify gaps that could be addressed in the future through collaborative work </a:t>
            </a:r>
          </a:p>
          <a:p>
            <a:pPr lvl="0"/>
            <a:endParaRPr lang="en-GB" dirty="0" smtClean="0">
              <a:latin typeface="Arial" pitchFamily="34" charset="0"/>
              <a:cs typeface="Arial" pitchFamily="34" charset="0"/>
            </a:endParaRPr>
          </a:p>
          <a:p>
            <a:pPr lvl="0"/>
            <a:r>
              <a:rPr lang="en-GB" dirty="0" smtClean="0">
                <a:latin typeface="Arial" pitchFamily="34" charset="0"/>
                <a:cs typeface="Arial" pitchFamily="34" charset="0"/>
              </a:rPr>
              <a:t>To look at the potential of developing a network of organisations</a:t>
            </a:r>
          </a:p>
          <a:p>
            <a:pPr lvl="0"/>
            <a:endParaRPr lang="en-GB" dirty="0" smtClean="0">
              <a:latin typeface="Arial" pitchFamily="34" charset="0"/>
              <a:cs typeface="Arial" pitchFamily="34" charset="0"/>
            </a:endParaRPr>
          </a:p>
          <a:p>
            <a:pPr lvl="0"/>
            <a:r>
              <a:rPr lang="en-GB" dirty="0" smtClean="0">
                <a:latin typeface="Arial" pitchFamily="34" charset="0"/>
                <a:cs typeface="Arial" pitchFamily="34" charset="0"/>
              </a:rPr>
              <a:t>To see what ‘avenues for driving change’ exist nationally and in Europe</a:t>
            </a:r>
          </a:p>
          <a:p>
            <a:endParaRPr lang="en-GB" dirty="0" smtClean="0"/>
          </a:p>
          <a:p>
            <a:endParaRPr lang="en-GB" dirty="0"/>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738"/>
            <a:ext cx="9144000" cy="696262"/>
          </a:xfrm>
          <a:prstGeom prst="rect">
            <a:avLst/>
          </a:prstGeom>
          <a:solidFill>
            <a:srgbClr val="008000"/>
          </a:solidFill>
          <a:effectLst>
            <a:outerShdw dir="2700000" sx="0" sy="0" algn="tl" rotWithShape="0">
              <a:schemeClr val="bg1"/>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GB" sz="3200" b="1" dirty="0" smtClean="0">
                <a:solidFill>
                  <a:srgbClr val="FF0000"/>
                </a:solidFill>
                <a:latin typeface="Arial" pitchFamily="34" charset="0"/>
                <a:cs typeface="Arial" pitchFamily="34" charset="0"/>
              </a:rPr>
              <a:t>Expectations… that we may</a:t>
            </a:r>
            <a:br>
              <a:rPr lang="en-GB" sz="3200" b="1" dirty="0" smtClean="0">
                <a:solidFill>
                  <a:srgbClr val="FF0000"/>
                </a:solidFill>
                <a:latin typeface="Arial" pitchFamily="34" charset="0"/>
                <a:cs typeface="Arial" pitchFamily="34" charset="0"/>
              </a:rPr>
            </a:br>
            <a:r>
              <a:rPr lang="en-GB" sz="3200" b="1" dirty="0" smtClean="0">
                <a:solidFill>
                  <a:srgbClr val="FF0000"/>
                </a:solidFill>
                <a:latin typeface="Arial" pitchFamily="34" charset="0"/>
                <a:cs typeface="Arial" pitchFamily="34" charset="0"/>
              </a:rPr>
              <a:t>not fully meet today</a:t>
            </a:r>
            <a:endParaRPr lang="en-GB" sz="3200" b="1" dirty="0">
              <a:solidFill>
                <a:srgbClr val="FF0000"/>
              </a:solidFill>
              <a:latin typeface="Arial" pitchFamily="34" charset="0"/>
              <a:cs typeface="Arial" pitchFamily="34" charset="0"/>
            </a:endParaRPr>
          </a:p>
        </p:txBody>
      </p:sp>
      <p:sp>
        <p:nvSpPr>
          <p:cNvPr id="3" name="Subtitle 2"/>
          <p:cNvSpPr>
            <a:spLocks noGrp="1"/>
          </p:cNvSpPr>
          <p:nvPr>
            <p:ph idx="1"/>
          </p:nvPr>
        </p:nvSpPr>
        <p:spPr>
          <a:xfrm>
            <a:off x="457200" y="1813033"/>
            <a:ext cx="8229600" cy="4313129"/>
          </a:xfrm>
        </p:spPr>
        <p:txBody>
          <a:bodyPr>
            <a:normAutofit fontScale="77500" lnSpcReduction="20000"/>
          </a:bodyPr>
          <a:lstStyle/>
          <a:p>
            <a:r>
              <a:rPr lang="en-GB" sz="3300" dirty="0" smtClean="0">
                <a:latin typeface="Arial" pitchFamily="34" charset="0"/>
                <a:cs typeface="Arial" pitchFamily="34" charset="0"/>
              </a:rPr>
              <a:t>Explore gendered challenges </a:t>
            </a:r>
            <a:br>
              <a:rPr lang="en-GB" sz="3300" dirty="0" smtClean="0">
                <a:latin typeface="Arial" pitchFamily="34" charset="0"/>
                <a:cs typeface="Arial" pitchFamily="34" charset="0"/>
              </a:rPr>
            </a:br>
            <a:endParaRPr lang="en-GB" sz="3300" dirty="0" smtClean="0">
              <a:latin typeface="Arial" pitchFamily="34" charset="0"/>
              <a:cs typeface="Arial" pitchFamily="34" charset="0"/>
            </a:endParaRPr>
          </a:p>
          <a:p>
            <a:r>
              <a:rPr lang="en-GB" sz="3300" dirty="0" smtClean="0">
                <a:latin typeface="Arial" pitchFamily="34" charset="0"/>
                <a:cs typeface="Arial" pitchFamily="34" charset="0"/>
              </a:rPr>
              <a:t>Understand how to involve the views/ voices of parents </a:t>
            </a:r>
            <a:br>
              <a:rPr lang="en-GB" sz="3300" dirty="0" smtClean="0">
                <a:latin typeface="Arial" pitchFamily="34" charset="0"/>
                <a:cs typeface="Arial" pitchFamily="34" charset="0"/>
              </a:rPr>
            </a:br>
            <a:endParaRPr lang="en-GB" sz="3300" dirty="0" smtClean="0">
              <a:latin typeface="Arial" pitchFamily="34" charset="0"/>
              <a:cs typeface="Arial" pitchFamily="34" charset="0"/>
            </a:endParaRPr>
          </a:p>
          <a:p>
            <a:r>
              <a:rPr lang="en-GB" sz="3300" dirty="0" smtClean="0">
                <a:latin typeface="Arial" pitchFamily="34" charset="0"/>
                <a:cs typeface="Arial" pitchFamily="34" charset="0"/>
              </a:rPr>
              <a:t>To share what’s been found to be effective/ what works</a:t>
            </a:r>
            <a:endParaRPr lang="en-GB" sz="3300" dirty="0" smtClean="0"/>
          </a:p>
          <a:p>
            <a:endParaRPr lang="en-GB" sz="3300" dirty="0" smtClean="0"/>
          </a:p>
          <a:p>
            <a:endParaRPr lang="en-GB" sz="3300" dirty="0" smtClean="0">
              <a:latin typeface="Arial" pitchFamily="34" charset="0"/>
              <a:cs typeface="Arial" pitchFamily="34" charset="0"/>
            </a:endParaRPr>
          </a:p>
          <a:p>
            <a:pPr>
              <a:buNone/>
            </a:pPr>
            <a:r>
              <a:rPr lang="en-GB" sz="3300" dirty="0" smtClean="0">
                <a:latin typeface="Arial" pitchFamily="34" charset="0"/>
                <a:cs typeface="Arial" pitchFamily="34" charset="0"/>
              </a:rPr>
              <a:t>BUT</a:t>
            </a:r>
          </a:p>
          <a:p>
            <a:r>
              <a:rPr lang="en-GB" sz="3300" dirty="0" smtClean="0">
                <a:latin typeface="Arial" pitchFamily="34" charset="0"/>
                <a:cs typeface="Arial" pitchFamily="34" charset="0"/>
              </a:rPr>
              <a:t>Please share examples, resources, ideas</a:t>
            </a:r>
          </a:p>
          <a:p>
            <a:pPr>
              <a:buNone/>
            </a:pPr>
            <a:endParaRPr lang="en-GB" sz="3300" dirty="0" smtClean="0">
              <a:latin typeface="Arial" pitchFamily="34" charset="0"/>
              <a:cs typeface="Arial" pitchFamily="34" charset="0"/>
            </a:endParaRPr>
          </a:p>
          <a:p>
            <a:endParaRPr lang="en-GB" sz="2800" dirty="0" smtClean="0">
              <a:latin typeface="Arial" pitchFamily="34" charset="0"/>
              <a:cs typeface="Arial" pitchFamily="34" charset="0"/>
            </a:endParaRPr>
          </a:p>
          <a:p>
            <a:pPr>
              <a:buNone/>
            </a:pPr>
            <a:endParaRPr lang="en-GB" sz="2800" dirty="0" smtClean="0"/>
          </a:p>
          <a:p>
            <a:pPr lvl="0">
              <a:buNone/>
            </a:pPr>
            <a:endParaRPr lang="en-GB" sz="2800" dirty="0" smtClean="0"/>
          </a:p>
          <a:p>
            <a:pPr>
              <a:buNone/>
            </a:pPr>
            <a:endParaRPr lang="en-GB" altLang="en-US" sz="2800" dirty="0" smtClean="0">
              <a:latin typeface="Arial" pitchFamily="34" charset="0"/>
              <a:cs typeface="Arial" pitchFamily="34" charset="0"/>
            </a:endParaRPr>
          </a:p>
        </p:txBody>
      </p:sp>
      <p:pic>
        <p:nvPicPr>
          <p:cNvPr id="4" name="Picture 3" descr="Uni_Bed_logo.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4168" y="439940"/>
            <a:ext cx="2684052" cy="1045481"/>
          </a:xfrm>
          <a:prstGeom prst="rect">
            <a:avLst/>
          </a:prstGeom>
        </p:spPr>
      </p:pic>
    </p:spTree>
    <p:extLst>
      <p:ext uri="{BB962C8B-B14F-4D97-AF65-F5344CB8AC3E}">
        <p14:creationId xmlns="" xmlns:p14="http://schemas.microsoft.com/office/powerpoint/2010/main" val="2058156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479130"/>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5156</TotalTime>
  <Words>1808</Words>
  <Application>Microsoft Office PowerPoint</Application>
  <PresentationFormat>On-screen Show (4:3)</PresentationFormat>
  <Paragraphs>544</Paragraphs>
  <Slides>77</Slides>
  <Notes>77</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    ‘Our Voices’: The First Meeting of the Reference and Dissemination Group  </vt:lpstr>
      <vt:lpstr>Slide 2</vt:lpstr>
      <vt:lpstr>‘Our Voices’ Project</vt:lpstr>
      <vt:lpstr> The role of the Reference &amp;  Dissemination Group</vt:lpstr>
      <vt:lpstr>Objectives </vt:lpstr>
      <vt:lpstr>Objectives </vt:lpstr>
      <vt:lpstr>Expectations</vt:lpstr>
      <vt:lpstr>Expectations</vt:lpstr>
      <vt:lpstr>Expectations… that we may not fully meet today</vt:lpstr>
      <vt:lpstr>Slide 10</vt:lpstr>
      <vt:lpstr>During the day</vt:lpstr>
      <vt:lpstr>Ice-breaker</vt:lpstr>
      <vt:lpstr>  </vt:lpstr>
      <vt:lpstr> ‘Our Voices’ – the story so  far…</vt:lpstr>
      <vt:lpstr>Consultations Thank you to partners! </vt:lpstr>
      <vt:lpstr> Phase 1 –consultations </vt:lpstr>
      <vt:lpstr>Slide 17</vt:lpstr>
      <vt:lpstr>Young people involved</vt:lpstr>
      <vt:lpstr>Workshops</vt:lpstr>
      <vt:lpstr>Hopes </vt:lpstr>
      <vt:lpstr>Fears </vt:lpstr>
      <vt:lpstr>What’s happening here? </vt:lpstr>
      <vt:lpstr>Why? </vt:lpstr>
      <vt:lpstr>Slide 24</vt:lpstr>
      <vt:lpstr>The role of schools</vt:lpstr>
      <vt:lpstr>Experiences in schools</vt:lpstr>
      <vt:lpstr>The role of family</vt:lpstr>
      <vt:lpstr>‘We don’t know who to talk to’</vt:lpstr>
      <vt:lpstr>Shame</vt:lpstr>
      <vt:lpstr>Embarrassed and judged</vt:lpstr>
      <vt:lpstr>Blamed and not believed</vt:lpstr>
      <vt:lpstr>Repercussions </vt:lpstr>
      <vt:lpstr>Repercussions </vt:lpstr>
      <vt:lpstr>Police</vt:lpstr>
      <vt:lpstr>In Albania…</vt:lpstr>
      <vt:lpstr>Police</vt:lpstr>
      <vt:lpstr>What needs to change?</vt:lpstr>
      <vt:lpstr>Education and information</vt:lpstr>
      <vt:lpstr>School setting?</vt:lpstr>
      <vt:lpstr>Slide 40</vt:lpstr>
      <vt:lpstr>More/better services</vt:lpstr>
      <vt:lpstr>   </vt:lpstr>
      <vt:lpstr>How can young people be  involved?</vt:lpstr>
      <vt:lpstr>‘Would be weird’</vt:lpstr>
      <vt:lpstr>Specific ideas</vt:lpstr>
      <vt:lpstr>Why should young people be involved?</vt:lpstr>
      <vt:lpstr>Because…</vt:lpstr>
      <vt:lpstr> </vt:lpstr>
      <vt:lpstr> Practical tips</vt:lpstr>
      <vt:lpstr> Training</vt:lpstr>
      <vt:lpstr>Slide 51</vt:lpstr>
      <vt:lpstr>Slide 52</vt:lpstr>
      <vt:lpstr>Practical tips</vt:lpstr>
      <vt:lpstr>Potential problems</vt:lpstr>
      <vt:lpstr> Stigma and association</vt:lpstr>
      <vt:lpstr> Stigma and association</vt:lpstr>
      <vt:lpstr> Language</vt:lpstr>
      <vt:lpstr>Principles </vt:lpstr>
      <vt:lpstr> </vt:lpstr>
      <vt:lpstr>Learning – the good and the bad</vt:lpstr>
      <vt:lpstr>Slide 61</vt:lpstr>
      <vt:lpstr>Slide 62</vt:lpstr>
      <vt:lpstr>Barriers to…</vt:lpstr>
      <vt:lpstr>Group work</vt:lpstr>
      <vt:lpstr>Slide 65</vt:lpstr>
      <vt:lpstr>Outline of ‘Our Voices’ grant</vt:lpstr>
      <vt:lpstr>So…..</vt:lpstr>
      <vt:lpstr>Potential projects </vt:lpstr>
      <vt:lpstr>Other areas not directly from consultation </vt:lpstr>
      <vt:lpstr>Slide 70</vt:lpstr>
      <vt:lpstr> Group work –  Strengths/ weaknesses </vt:lpstr>
      <vt:lpstr>Slide 72</vt:lpstr>
      <vt:lpstr>Planning</vt:lpstr>
      <vt:lpstr>The role of the Reference &amp; Dissemination Group</vt:lpstr>
      <vt:lpstr>Slide 75</vt:lpstr>
      <vt:lpstr>Slide 76</vt:lpstr>
      <vt:lpstr>Slide 77</vt:lpstr>
    </vt:vector>
  </TitlesOfParts>
  <Company>University of Bedfordshire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Mick Hart</dc:creator>
  <cp:lastModifiedBy>Claire Cody</cp:lastModifiedBy>
  <cp:revision>423</cp:revision>
  <cp:lastPrinted>2014-05-12T10:25:59Z</cp:lastPrinted>
  <dcterms:created xsi:type="dcterms:W3CDTF">2014-05-12T10:12:01Z</dcterms:created>
  <dcterms:modified xsi:type="dcterms:W3CDTF">2014-12-08T16:28:51Z</dcterms:modified>
</cp:coreProperties>
</file>