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Lst>
  <p:notesMasterIdLst>
    <p:notesMasterId r:id="rId24"/>
  </p:notesMasterIdLst>
  <p:sldIdLst>
    <p:sldId id="256" r:id="rId5"/>
    <p:sldId id="263" r:id="rId6"/>
    <p:sldId id="289" r:id="rId7"/>
    <p:sldId id="292" r:id="rId8"/>
    <p:sldId id="300" r:id="rId9"/>
    <p:sldId id="306" r:id="rId10"/>
    <p:sldId id="297" r:id="rId11"/>
    <p:sldId id="298" r:id="rId12"/>
    <p:sldId id="307" r:id="rId13"/>
    <p:sldId id="311" r:id="rId14"/>
    <p:sldId id="310" r:id="rId15"/>
    <p:sldId id="270" r:id="rId16"/>
    <p:sldId id="305" r:id="rId17"/>
    <p:sldId id="301" r:id="rId18"/>
    <p:sldId id="303" r:id="rId19"/>
    <p:sldId id="308" r:id="rId20"/>
    <p:sldId id="309" r:id="rId21"/>
    <p:sldId id="278" r:id="rId22"/>
    <p:sldId id="259"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96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87922" autoAdjust="0"/>
  </p:normalViewPr>
  <p:slideViewPr>
    <p:cSldViewPr snapToGrid="0" snapToObjects="1" showGuides="1">
      <p:cViewPr>
        <p:scale>
          <a:sx n="72" d="100"/>
          <a:sy n="72" d="100"/>
        </p:scale>
        <p:origin x="-1326" y="210"/>
      </p:cViewPr>
      <p:guideLst>
        <p:guide orient="horz" pos="698"/>
        <p:guide pos="5476"/>
      </p:guideLst>
    </p:cSldViewPr>
  </p:slideViewPr>
  <p:outlineViewPr>
    <p:cViewPr>
      <p:scale>
        <a:sx n="33" d="100"/>
        <a:sy n="33" d="100"/>
      </p:scale>
      <p:origin x="0" y="282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19BD9E-07B3-A249-AA61-E7F581E63B00}" type="datetimeFigureOut">
              <a:rPr lang="en-US" smtClean="0"/>
              <a:t>1/22/2016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1F933D-4697-9D4B-A72B-0D0B2FE94FF5}" type="slidenum">
              <a:rPr lang="en-US" smtClean="0"/>
              <a:t>‹#›</a:t>
            </a:fld>
            <a:endParaRPr lang="en-US"/>
          </a:p>
        </p:txBody>
      </p:sp>
    </p:spTree>
    <p:extLst>
      <p:ext uri="{BB962C8B-B14F-4D97-AF65-F5344CB8AC3E}">
        <p14:creationId xmlns:p14="http://schemas.microsoft.com/office/powerpoint/2010/main" val="303135948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GB" sz="120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en-GB" dirty="0" smtClean="0"/>
              <a:t>Good afternoon</a:t>
            </a:r>
            <a:r>
              <a:rPr lang="en-GB" baseline="0" dirty="0" smtClean="0"/>
              <a:t> everybody</a:t>
            </a:r>
          </a:p>
          <a:p>
            <a:pPr marL="171450" indent="-171450">
              <a:buFont typeface="Arial" panose="020B0604020202020204" pitchFamily="34" charset="0"/>
              <a:buChar char="•"/>
            </a:pPr>
            <a:r>
              <a:rPr lang="en-GB" baseline="0" dirty="0" smtClean="0"/>
              <a:t>This afternoon I’m going to be talking about how we, as researchers and practitioners, can make safe spaces to talk about unsafe relationships with young people with and look particularly at how the IC at the </a:t>
            </a:r>
            <a:r>
              <a:rPr lang="en-GB" baseline="0" dirty="0" err="1" smtClean="0"/>
              <a:t>UoB</a:t>
            </a:r>
            <a:r>
              <a:rPr lang="en-GB" baseline="0" dirty="0" smtClean="0"/>
              <a:t> has involved young people in projects that focus on preventing and responding to SV</a:t>
            </a:r>
          </a:p>
        </p:txBody>
      </p:sp>
      <p:sp>
        <p:nvSpPr>
          <p:cNvPr id="4" name="Slide Number Placeholder 3"/>
          <p:cNvSpPr>
            <a:spLocks noGrp="1"/>
          </p:cNvSpPr>
          <p:nvPr>
            <p:ph type="sldNum" sz="quarter" idx="10"/>
          </p:nvPr>
        </p:nvSpPr>
        <p:spPr/>
        <p:txBody>
          <a:bodyPr/>
          <a:lstStyle/>
          <a:p>
            <a:fld id="{A81F933D-4697-9D4B-A72B-0D0B2FE94FF5}" type="slidenum">
              <a:rPr lang="en-US" smtClean="0"/>
              <a:t>1</a:t>
            </a:fld>
            <a:endParaRPr lang="en-US"/>
          </a:p>
        </p:txBody>
      </p:sp>
    </p:spTree>
    <p:extLst>
      <p:ext uri="{BB962C8B-B14F-4D97-AF65-F5344CB8AC3E}">
        <p14:creationId xmlns:p14="http://schemas.microsoft.com/office/powerpoint/2010/main" val="879942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aseline="0" dirty="0" smtClean="0"/>
              <a:t>So to run through some of the challenges or dilemmas the team have faced during this process then</a:t>
            </a: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aseline="0" dirty="0" smtClean="0"/>
          </a:p>
          <a:p>
            <a:pPr marL="228600" marR="0" indent="-228600" algn="l" defTabSz="4572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GB" baseline="0" dirty="0" smtClean="0"/>
              <a:t>Firstly, partner organisations often view the young people that they are working with as too vulnerable to take part and are often, quite rightly concerned about the potential of </a:t>
            </a:r>
            <a:r>
              <a:rPr lang="en-GB" baseline="0" dirty="0" err="1" smtClean="0"/>
              <a:t>retraumatisation</a:t>
            </a:r>
            <a:r>
              <a:rPr lang="en-GB" baseline="0" dirty="0" smtClean="0"/>
              <a:t>.</a:t>
            </a:r>
          </a:p>
          <a:p>
            <a:pPr marL="228600" marR="0" indent="-228600" algn="l" defTabSz="4572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GB" baseline="0" dirty="0" smtClean="0"/>
              <a:t> Many organisations working with young people affected by sexual exploitation tend to view group work as particularly risky and can be concerned that young people will influence others into risky situations</a:t>
            </a:r>
          </a:p>
          <a:p>
            <a:pPr marL="228600" marR="0" indent="-228600" algn="l" defTabSz="4572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GB" baseline="0" dirty="0" smtClean="0"/>
              <a:t>It can also be challenging when working in groups where there are differences so when you have young people who are under and over 18 for example different legal parameters may be in place and the project team will have different levels of responsibility. So for example if you are travelling with young people to attend a conference and there is an overnight stay and there are those over 18 years old who want to drink alcohol and those who are not 18 – how is that discussed and managed?</a:t>
            </a:r>
          </a:p>
          <a:p>
            <a:pPr marL="228600" marR="0" indent="-228600" algn="l" defTabSz="4572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GB" baseline="0" dirty="0" smtClean="0"/>
              <a:t>There are also legal tensions when young people for example are involved in on-going court cases there may be issues around how activities could be seen as to contaminating potential evidence in some way or when working with young people who disclose for example involvement in illegal, criminal activities</a:t>
            </a:r>
          </a:p>
          <a:p>
            <a:pPr marL="228600" marR="0" indent="-228600" algn="l" defTabSz="4572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GB" baseline="0" dirty="0" smtClean="0"/>
              <a:t>There are also tensions around anonymity and acknowledgement so when young people are involved for example in photography or film projects and they insist that they appear in these how do you work and support young people to think carefully about the balance between being acknowledged as the producers or co-producers of something but at the same time ensuring they think through the implications of breaking that anonymity</a:t>
            </a:r>
          </a:p>
          <a:p>
            <a:pPr marL="228600" marR="0" indent="-228600" algn="l" defTabSz="4572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GB" baseline="0" dirty="0" smtClean="0"/>
              <a:t>Also of course there is a risk that their involvement may actually lead to negative representations and that this may increase stigma rather than reduce it</a:t>
            </a:r>
          </a:p>
          <a:p>
            <a:pPr marL="228600" marR="0" indent="-228600" algn="l" defTabSz="4572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GB" baseline="0" dirty="0" smtClean="0"/>
              <a:t>One thing that young people have told us in the OV consultations is that getting involved in SV prevention efforts whether you have experienced SV or not may lead to stigma and in the case of Albania the young women involved talked about the problems this could lead to between a girl and her family</a:t>
            </a:r>
          </a:p>
          <a:p>
            <a:pPr marL="228600" marR="0" indent="-228600" algn="l" defTabSz="4572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GB" baseline="0" dirty="0" smtClean="0"/>
              <a:t>There are also challenges around ownership – and in one film project my colleagues worked on this was a real issue as young people wanted certain content to be in the film that the researchers and project workers felt was too risky. In the same project the project team were not comfortable with certain language that the young people wanted to use. Although there had been discussions about who had power initially, issues around ownership and editorial control were not fully explored and agreed upon</a:t>
            </a:r>
          </a:p>
          <a:p>
            <a:pPr marL="228600" marR="0" indent="-228600" algn="l" defTabSz="4572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GB" baseline="0" dirty="0" smtClean="0"/>
              <a:t> And then finally around relationships with the media – there is a </a:t>
            </a:r>
            <a:r>
              <a:rPr lang="en-GB" baseline="0" dirty="0" err="1" smtClean="0"/>
              <a:t>thurst</a:t>
            </a:r>
            <a:r>
              <a:rPr lang="en-GB" baseline="0" dirty="0" smtClean="0"/>
              <a:t> from the media for hard-hitting details about abuse and exploitation when in fact young people often want to talk about the project not their personal experiences and again this process needs to be carefully managed and young people supported</a:t>
            </a:r>
          </a:p>
        </p:txBody>
      </p:sp>
      <p:sp>
        <p:nvSpPr>
          <p:cNvPr id="4" name="Slide Number Placeholder 3"/>
          <p:cNvSpPr>
            <a:spLocks noGrp="1"/>
          </p:cNvSpPr>
          <p:nvPr>
            <p:ph type="sldNum" sz="quarter" idx="10"/>
          </p:nvPr>
        </p:nvSpPr>
        <p:spPr/>
        <p:txBody>
          <a:bodyPr/>
          <a:lstStyle/>
          <a:p>
            <a:fld id="{A81F933D-4697-9D4B-A72B-0D0B2FE94FF5}"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038601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So this brings me onto exploring some of the strategies that the team have developed to address and explore with young people some of these challenges and dilemmas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So firstly of course ensuring ethical protocols are drawn up and understood by all partners involved is critical so that all partners are aware of the process and different thresholds </a:t>
            </a:r>
            <a:r>
              <a:rPr lang="en-GB" baseline="0" dirty="0" err="1" smtClean="0"/>
              <a:t>etc</a:t>
            </a:r>
            <a:endParaRPr lang="en-GB" baseline="0" dirty="0" smtClean="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Secondly rather than trying to avoid risk, its important to recognise risks that can be appropriate managed  and work together with all involved to manage those risks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And this means actually working with young people to ensure we  identify risks and plan how to manage these together. In some projects his has been done effectively by simultaneously asking the facilitators/ adults to think through all the risks and their fears about what would go wrong as a group and asking young people to do the same and then to come back together to hear the risks so that all stakeholders are aware of each others concerns, can understand their perspectives and can work together to manage these. When we haven’t done this then when certain measures are put in place, young people don’t understand the reasoning or concerns that led to those measures being put in place and this can lead to frustrations.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Planning and having the right resources in place is critical and this means having funds to support local project staff as such work takes a lot of their time</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Having support for young people in case engagement in discussions and activities triggers anything for them</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But also having training in place if needed and support in place for staff so that they do not have to make difficult decisions or deal with challenging situations alone – but have support to discuss and respond</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And providing clear information to projects and young people so they understand the project and what is involved – and here is an image from one of the OV consultation groups who were involved in this initial picture mapping exercise to understand the project who was involved and how the information would be used etc.</a:t>
            </a:r>
          </a:p>
        </p:txBody>
      </p:sp>
      <p:sp>
        <p:nvSpPr>
          <p:cNvPr id="4" name="Slide Number Placeholder 3"/>
          <p:cNvSpPr>
            <a:spLocks noGrp="1"/>
          </p:cNvSpPr>
          <p:nvPr>
            <p:ph type="sldNum" sz="quarter" idx="10"/>
          </p:nvPr>
        </p:nvSpPr>
        <p:spPr/>
        <p:txBody>
          <a:bodyPr/>
          <a:lstStyle/>
          <a:p>
            <a:fld id="{A81F933D-4697-9D4B-A72B-0D0B2FE94FF5}" type="slidenum">
              <a:rPr lang="en-US" smtClean="0"/>
              <a:t>14</a:t>
            </a:fld>
            <a:endParaRPr lang="en-US"/>
          </a:p>
        </p:txBody>
      </p:sp>
    </p:spTree>
    <p:extLst>
      <p:ext uri="{BB962C8B-B14F-4D97-AF65-F5344CB8AC3E}">
        <p14:creationId xmlns:p14="http://schemas.microsoft.com/office/powerpoint/2010/main" val="2038601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Of course establishing a safe space is really important for young people and we use a number of strategies to enable young people to understand for example what confidentiality is, when we would need to disclose something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For example one exercise we often do at the start when discussion confident laity is to ask the group to take a tube of toothpaste and squeeze that out on a piece of card. We then aske them to try to get the toothpaste back in the tube and when the cant’ use this to explain that once something is spoken about in a group context it can not be taken back it is out there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We also work with groups by putting together a group agreement, where the group come up with what is acceptable or not acceptable and rather than leaving it like that we often ask young people to sign it and come up with sanctions around what will happen if this is broken. So for example in one of the OV groups the girls decided that if someone broke the agreement they would have to sing a song at the request of the others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We also ensure that we build in exercises to gain feedback and advice from young people about the process that we take</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Ending relationships is hard and has to be done sensitively, another issue that we find is that often there are opportunities for young people to get involved in different ways, for example attending conferences, co-facilitating events with us and over time these young people are no longer accessing the services they had, with our policy of working through projects so they can give support this is something that we are still grappling with</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And then finally dissemination – as I mentioned the media often want a certain type of story and young people need to be fully prepped and provided with media training and supported to weight up the risks and benefits of taking part</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Also in conferences and workshops young people also have to be prepared for dealing with the inevitable insensitive questions such as ‘were you sexually exploited, what happened to you?’. There are ways to plan for this, such as determining who in the group, adult or young person will take that on and challenge that person for asking an inappropriate question, young people can be prepared for ways to side step uncomfortable questions by talking about the project not their own experiences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aseline="0" dirty="0" smtClean="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aseline="0" dirty="0" smtClean="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aseline="0" dirty="0" smtClean="0"/>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aseline="0" dirty="0" smtClean="0"/>
          </a:p>
          <a:p>
            <a:r>
              <a:rPr lang="en-GB" baseline="0" dirty="0" err="1" smtClean="0"/>
              <a:t>Aonynity</a:t>
            </a:r>
            <a:r>
              <a:rPr lang="en-GB" baseline="0" dirty="0" smtClean="0"/>
              <a:t> to full public identity – remotely shifts – fully </a:t>
            </a:r>
            <a:r>
              <a:rPr lang="en-GB" baseline="0" dirty="0" err="1" smtClean="0"/>
              <a:t>infomred</a:t>
            </a:r>
            <a:r>
              <a:rPr lang="en-GB" baseline="0" dirty="0" smtClean="0"/>
              <a:t> </a:t>
            </a:r>
            <a:r>
              <a:rPr lang="en-GB" baseline="0" dirty="0" err="1" smtClean="0"/>
              <a:t>choises</a:t>
            </a:r>
            <a:r>
              <a:rPr lang="en-GB" baseline="0" dirty="0" smtClean="0"/>
              <a:t> how represented for different audiences – names / </a:t>
            </a:r>
            <a:r>
              <a:rPr lang="en-GB" baseline="0" dirty="0" err="1" smtClean="0"/>
              <a:t>ppublication</a:t>
            </a:r>
            <a:r>
              <a:rPr lang="en-GB" baseline="0" dirty="0" smtClean="0"/>
              <a:t> at a closed audience/ cot-</a:t>
            </a:r>
            <a:r>
              <a:rPr lang="en-GB" baseline="0" dirty="0" err="1" smtClean="0"/>
              <a:t>trianing</a:t>
            </a:r>
            <a:r>
              <a:rPr lang="en-GB" baseline="0" dirty="0" smtClean="0"/>
              <a:t> / interview in the media – </a:t>
            </a:r>
            <a:r>
              <a:rPr lang="en-GB" baseline="0" dirty="0" err="1" smtClean="0"/>
              <a:t>isk</a:t>
            </a:r>
            <a:r>
              <a:rPr lang="en-GB" baseline="0" dirty="0" smtClean="0"/>
              <a:t> </a:t>
            </a:r>
            <a:r>
              <a:rPr lang="en-GB" baseline="0" dirty="0" err="1" smtClean="0"/>
              <a:t>assssment</a:t>
            </a:r>
            <a:r>
              <a:rPr lang="en-GB" baseline="0" dirty="0" smtClean="0"/>
              <a:t> informed </a:t>
            </a:r>
            <a:r>
              <a:rPr lang="en-GB" baseline="0" dirty="0" err="1" smtClean="0"/>
              <a:t>challeneges</a:t>
            </a:r>
            <a:r>
              <a:rPr lang="en-GB" baseline="0" dirty="0" smtClean="0"/>
              <a:t> / if someone asks the </a:t>
            </a:r>
            <a:r>
              <a:rPr lang="en-GB" baseline="0" dirty="0" err="1" smtClean="0"/>
              <a:t>questiobn</a:t>
            </a:r>
            <a:r>
              <a:rPr lang="en-GB" baseline="0" dirty="0" smtClean="0"/>
              <a:t> that not </a:t>
            </a:r>
            <a:r>
              <a:rPr lang="en-GB" baseline="0" dirty="0" err="1" smtClean="0"/>
              <a:t>approprate</a:t>
            </a:r>
            <a:r>
              <a:rPr lang="en-GB" baseline="0" dirty="0" smtClean="0"/>
              <a:t> question </a:t>
            </a:r>
          </a:p>
          <a:p>
            <a:r>
              <a:rPr lang="en-GB" baseline="0" dirty="0" err="1" smtClean="0"/>
              <a:t>Varince</a:t>
            </a:r>
            <a:r>
              <a:rPr lang="en-GB" baseline="0" dirty="0" smtClean="0"/>
              <a:t> within a group </a:t>
            </a:r>
            <a:r>
              <a:rPr lang="en-GB" baseline="0" dirty="0" err="1" smtClean="0"/>
              <a:t>creaivel</a:t>
            </a:r>
            <a:r>
              <a:rPr lang="en-GB" baseline="0" dirty="0" smtClean="0"/>
              <a:t> y </a:t>
            </a:r>
          </a:p>
          <a:p>
            <a:r>
              <a:rPr lang="en-GB" baseline="0" dirty="0" smtClean="0"/>
              <a:t>Never any pressure to share experiences </a:t>
            </a:r>
          </a:p>
          <a:p>
            <a:r>
              <a:rPr lang="en-GB" baseline="0" dirty="0" err="1" smtClean="0"/>
              <a:t>Parners</a:t>
            </a:r>
            <a:r>
              <a:rPr lang="en-GB" baseline="0" dirty="0" smtClean="0"/>
              <a:t> / audiences – event how to appetite </a:t>
            </a:r>
            <a:r>
              <a:rPr lang="en-GB" baseline="0" dirty="0" err="1" smtClean="0"/>
              <a:t>fo</a:t>
            </a:r>
            <a:r>
              <a:rPr lang="en-GB" baseline="0" dirty="0" smtClean="0"/>
              <a:t> trauma stories agree with group </a:t>
            </a:r>
          </a:p>
          <a:p>
            <a:r>
              <a:rPr lang="en-GB" baseline="0" dirty="0" smtClean="0"/>
              <a:t>I don’t know experiences and I don’ need to know</a:t>
            </a:r>
          </a:p>
          <a:p>
            <a:r>
              <a:rPr lang="en-GB" baseline="0" dirty="0" err="1" smtClean="0"/>
              <a:t>Hiearcyh</a:t>
            </a:r>
            <a:r>
              <a:rPr lang="en-GB" baseline="0" dirty="0" smtClean="0"/>
              <a:t> of oppression one group </a:t>
            </a:r>
            <a:r>
              <a:rPr lang="en-GB" baseline="0" dirty="0" err="1" smtClean="0"/>
              <a:t>incluided</a:t>
            </a:r>
            <a:r>
              <a:rPr lang="en-GB" baseline="0" dirty="0" smtClean="0"/>
              <a:t> a </a:t>
            </a:r>
            <a:r>
              <a:rPr lang="en-GB" baseline="0" dirty="0" err="1" smtClean="0"/>
              <a:t>wmen</a:t>
            </a:r>
            <a:r>
              <a:rPr lang="en-GB" baseline="0" dirty="0" smtClean="0"/>
              <a:t> not </a:t>
            </a:r>
            <a:r>
              <a:rPr lang="en-GB" baseline="0" dirty="0" err="1" smtClean="0"/>
              <a:t>dieclty</a:t>
            </a:r>
            <a:r>
              <a:rPr lang="en-GB" baseline="0" dirty="0" smtClean="0"/>
              <a:t> affected – spokesperson  - assumptions manage </a:t>
            </a:r>
          </a:p>
          <a:p>
            <a:r>
              <a:rPr lang="en-GB" baseline="0" dirty="0" smtClean="0"/>
              <a:t>Framing third person </a:t>
            </a:r>
            <a:r>
              <a:rPr lang="en-GB" baseline="0" dirty="0" err="1" smtClean="0"/>
              <a:t>vignetts</a:t>
            </a:r>
            <a:r>
              <a:rPr lang="en-GB" baseline="0" dirty="0" smtClean="0"/>
              <a:t> and stories third person what might q young </a:t>
            </a:r>
            <a:r>
              <a:rPr lang="en-GB" baseline="0" dirty="0" err="1" smtClean="0"/>
              <a:t>erson</a:t>
            </a:r>
            <a:r>
              <a:rPr lang="en-GB" baseline="0" dirty="0" smtClean="0"/>
              <a:t> be thinking? How do you think</a:t>
            </a:r>
          </a:p>
          <a:p>
            <a:r>
              <a:rPr lang="en-GB" baseline="0" dirty="0" smtClean="0"/>
              <a:t>Balance not saying don’t want to hear what you’re saying </a:t>
            </a: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aseline="0" dirty="0" smtClean="0"/>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aseline="0" dirty="0" smtClean="0"/>
          </a:p>
          <a:p>
            <a:r>
              <a:rPr lang="en-GB" sz="1200" kern="1200" dirty="0" smtClean="0">
                <a:solidFill>
                  <a:schemeClr val="tx1"/>
                </a:solidFill>
                <a:effectLst/>
                <a:latin typeface="+mn-lt"/>
                <a:ea typeface="+mn-ea"/>
                <a:cs typeface="+mn-cs"/>
              </a:rPr>
              <a:t>Media</a:t>
            </a:r>
            <a:r>
              <a:rPr lang="en-GB" sz="1200" kern="1200" baseline="0" dirty="0" smtClean="0">
                <a:solidFill>
                  <a:schemeClr val="tx1"/>
                </a:solidFill>
                <a:effectLst/>
                <a:latin typeface="+mn-lt"/>
                <a:ea typeface="+mn-ea"/>
                <a:cs typeface="+mn-cs"/>
              </a:rPr>
              <a:t> – </a:t>
            </a:r>
            <a:r>
              <a:rPr lang="en-GB" sz="1200" kern="1200" baseline="0" dirty="0" err="1" smtClean="0">
                <a:solidFill>
                  <a:schemeClr val="tx1"/>
                </a:solidFill>
                <a:effectLst/>
                <a:latin typeface="+mn-lt"/>
                <a:ea typeface="+mn-ea"/>
                <a:cs typeface="+mn-cs"/>
              </a:rPr>
              <a:t>crieria</a:t>
            </a:r>
            <a:r>
              <a:rPr lang="en-GB" sz="1200" kern="1200" baseline="0" dirty="0" smtClean="0">
                <a:solidFill>
                  <a:schemeClr val="tx1"/>
                </a:solidFill>
                <a:effectLst/>
                <a:latin typeface="+mn-lt"/>
                <a:ea typeface="+mn-ea"/>
                <a:cs typeface="+mn-cs"/>
              </a:rPr>
              <a:t> </a:t>
            </a:r>
          </a:p>
          <a:p>
            <a:r>
              <a:rPr lang="en-GB" sz="1200" kern="1200" baseline="0" dirty="0" smtClean="0">
                <a:solidFill>
                  <a:schemeClr val="tx1"/>
                </a:solidFill>
                <a:effectLst/>
                <a:latin typeface="+mn-lt"/>
                <a:ea typeface="+mn-ea"/>
                <a:cs typeface="+mn-cs"/>
              </a:rPr>
              <a:t>Make informed decision - + and negative </a:t>
            </a:r>
          </a:p>
          <a:p>
            <a:r>
              <a:rPr lang="en-GB" sz="1200" kern="1200" baseline="0" dirty="0" smtClean="0">
                <a:solidFill>
                  <a:schemeClr val="tx1"/>
                </a:solidFill>
                <a:effectLst/>
                <a:latin typeface="+mn-lt"/>
                <a:ea typeface="+mn-ea"/>
                <a:cs typeface="+mn-cs"/>
              </a:rPr>
              <a:t>BBC anonymously </a:t>
            </a:r>
            <a:r>
              <a:rPr lang="en-GB" sz="1200" kern="1200" baseline="0" dirty="0" err="1" smtClean="0">
                <a:solidFill>
                  <a:schemeClr val="tx1"/>
                </a:solidFill>
                <a:effectLst/>
                <a:latin typeface="+mn-lt"/>
                <a:ea typeface="+mn-ea"/>
                <a:cs typeface="+mn-cs"/>
              </a:rPr>
              <a:t>sruggles</a:t>
            </a:r>
            <a:r>
              <a:rPr lang="en-GB" sz="1200" kern="1200" baseline="0" dirty="0" smtClean="0">
                <a:solidFill>
                  <a:schemeClr val="tx1"/>
                </a:solidFill>
                <a:effectLst/>
                <a:latin typeface="+mn-lt"/>
                <a:ea typeface="+mn-ea"/>
                <a:cs typeface="+mn-cs"/>
              </a:rPr>
              <a:t> / </a:t>
            </a:r>
            <a:r>
              <a:rPr lang="en-GB" sz="1200" kern="1200" baseline="0" dirty="0" err="1" smtClean="0">
                <a:solidFill>
                  <a:schemeClr val="tx1"/>
                </a:solidFill>
                <a:effectLst/>
                <a:latin typeface="+mn-lt"/>
                <a:ea typeface="+mn-ea"/>
                <a:cs typeface="+mn-cs"/>
              </a:rPr>
              <a:t>frusration</a:t>
            </a:r>
            <a:r>
              <a:rPr lang="en-GB" sz="1200" kern="1200" baseline="0" dirty="0" smtClean="0">
                <a:solidFill>
                  <a:schemeClr val="tx1"/>
                </a:solidFill>
                <a:effectLst/>
                <a:latin typeface="+mn-lt"/>
                <a:ea typeface="+mn-ea"/>
                <a:cs typeface="+mn-cs"/>
              </a:rPr>
              <a:t> forever moved on – goof thin/ proud</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Add defining the </a:t>
            </a:r>
            <a:r>
              <a:rPr lang="en-GB" sz="1200" kern="1200" baseline="0" dirty="0" err="1" smtClean="0">
                <a:solidFill>
                  <a:schemeClr val="tx1"/>
                </a:solidFill>
                <a:effectLst/>
                <a:latin typeface="+mn-lt"/>
                <a:ea typeface="+mn-ea"/>
                <a:cs typeface="+mn-cs"/>
              </a:rPr>
              <a:t>limies</a:t>
            </a:r>
            <a:r>
              <a:rPr lang="en-GB" sz="1200" kern="1200" baseline="0" dirty="0" smtClean="0">
                <a:solidFill>
                  <a:schemeClr val="tx1"/>
                </a:solidFill>
                <a:effectLst/>
                <a:latin typeface="+mn-lt"/>
                <a:ea typeface="+mn-ea"/>
                <a:cs typeface="+mn-cs"/>
              </a:rPr>
              <a:t> ownership – influence and control –exercise where </a:t>
            </a:r>
            <a:r>
              <a:rPr lang="en-GB" sz="1200" kern="1200" baseline="0" dirty="0" err="1" smtClean="0">
                <a:solidFill>
                  <a:schemeClr val="tx1"/>
                </a:solidFill>
                <a:effectLst/>
                <a:latin typeface="+mn-lt"/>
                <a:ea typeface="+mn-ea"/>
                <a:cs typeface="+mn-cs"/>
              </a:rPr>
              <a:t>ae</a:t>
            </a:r>
            <a:r>
              <a:rPr lang="en-GB" sz="1200" kern="1200" baseline="0" dirty="0" smtClean="0">
                <a:solidFill>
                  <a:schemeClr val="tx1"/>
                </a:solidFill>
                <a:effectLst/>
                <a:latin typeface="+mn-lt"/>
                <a:ea typeface="+mn-ea"/>
                <a:cs typeface="+mn-cs"/>
              </a:rPr>
              <a:t> the red lines wont give up control – visually up there no far enough limits </a:t>
            </a:r>
            <a:r>
              <a:rPr lang="en-GB" sz="1200" kern="1200" baseline="0" dirty="0" err="1" smtClean="0">
                <a:solidFill>
                  <a:schemeClr val="tx1"/>
                </a:solidFill>
                <a:effectLst/>
                <a:latin typeface="+mn-lt"/>
                <a:ea typeface="+mn-ea"/>
                <a:cs typeface="+mn-cs"/>
              </a:rPr>
              <a:t>contorl</a:t>
            </a:r>
            <a:r>
              <a:rPr lang="en-GB" sz="1200" kern="1200" baseline="0" dirty="0" smtClean="0">
                <a:solidFill>
                  <a:schemeClr val="tx1"/>
                </a:solidFill>
                <a:effectLst/>
                <a:latin typeface="+mn-lt"/>
                <a:ea typeface="+mn-ea"/>
                <a:cs typeface="+mn-cs"/>
              </a:rPr>
              <a:t> – </a:t>
            </a:r>
            <a:r>
              <a:rPr lang="en-GB" sz="1200" kern="1200" baseline="0" dirty="0" err="1" smtClean="0">
                <a:solidFill>
                  <a:schemeClr val="tx1"/>
                </a:solidFill>
                <a:effectLst/>
                <a:latin typeface="+mn-lt"/>
                <a:ea typeface="+mn-ea"/>
                <a:cs typeface="+mn-cs"/>
              </a:rPr>
              <a:t>professionlas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langueage</a:t>
            </a:r>
            <a:r>
              <a:rPr lang="en-GB" sz="1200" kern="1200" baseline="0" dirty="0" smtClean="0">
                <a:solidFill>
                  <a:schemeClr val="tx1"/>
                </a:solidFill>
                <a:effectLst/>
                <a:latin typeface="+mn-lt"/>
                <a:ea typeface="+mn-ea"/>
                <a:cs typeface="+mn-cs"/>
              </a:rPr>
              <a:t> youth-led don’t challenge </a:t>
            </a:r>
            <a:r>
              <a:rPr lang="en-GB" sz="1200" kern="1200" baseline="0" dirty="0" err="1" smtClean="0">
                <a:solidFill>
                  <a:schemeClr val="tx1"/>
                </a:solidFill>
                <a:effectLst/>
                <a:latin typeface="+mn-lt"/>
                <a:ea typeface="+mn-ea"/>
                <a:cs typeface="+mn-cs"/>
              </a:rPr>
              <a:t>patnerships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wihtout</a:t>
            </a:r>
            <a:r>
              <a:rPr lang="en-GB" sz="1200" kern="1200" baseline="0" dirty="0" smtClean="0">
                <a:solidFill>
                  <a:schemeClr val="tx1"/>
                </a:solidFill>
                <a:effectLst/>
                <a:latin typeface="+mn-lt"/>
                <a:ea typeface="+mn-ea"/>
                <a:cs typeface="+mn-cs"/>
              </a:rPr>
              <a:t> sharing how roles differ   ok but clear as possible </a:t>
            </a:r>
            <a:endParaRPr lang="en-GB"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aseline="0" dirty="0" smtClean="0"/>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aseline="0" dirty="0" smtClean="0"/>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A81F933D-4697-9D4B-A72B-0D0B2FE94FF5}" type="slidenum">
              <a:rPr lang="en-US" smtClean="0"/>
              <a:t>15</a:t>
            </a:fld>
            <a:endParaRPr lang="en-US"/>
          </a:p>
        </p:txBody>
      </p:sp>
    </p:spTree>
    <p:extLst>
      <p:ext uri="{BB962C8B-B14F-4D97-AF65-F5344CB8AC3E}">
        <p14:creationId xmlns:p14="http://schemas.microsoft.com/office/powerpoint/2010/main" val="2038601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In many of the projects we’re involved in we also ask the group to determine how they would like to be represented or known as. So in the picture you can see a shield and in this exercise young people are </a:t>
            </a:r>
            <a:r>
              <a:rPr lang="en-GB" baseline="0" dirty="0" err="1" smtClean="0"/>
              <a:t>indivually</a:t>
            </a:r>
            <a:r>
              <a:rPr lang="en-GB" baseline="0" dirty="0" smtClean="0"/>
              <a:t> asked to think about and note down – why they took part, their strengths and what they brought to the project, what is special about them that they want others to know and who they can speak for or who they represent</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This exercise ensures that that young people are not represented as simply a victim or a survivor</a:t>
            </a:r>
          </a:p>
          <a:p>
            <a:endParaRPr lang="en-GB" baseline="0" dirty="0" smtClean="0"/>
          </a:p>
        </p:txBody>
      </p:sp>
      <p:sp>
        <p:nvSpPr>
          <p:cNvPr id="4" name="Slide Number Placeholder 3"/>
          <p:cNvSpPr>
            <a:spLocks noGrp="1"/>
          </p:cNvSpPr>
          <p:nvPr>
            <p:ph type="sldNum" sz="quarter" idx="10"/>
          </p:nvPr>
        </p:nvSpPr>
        <p:spPr/>
        <p:txBody>
          <a:bodyPr/>
          <a:lstStyle/>
          <a:p>
            <a:fld id="{A81F933D-4697-9D4B-A72B-0D0B2FE94FF5}" type="slidenum">
              <a:rPr lang="en-US" smtClean="0"/>
              <a:t>16</a:t>
            </a:fld>
            <a:endParaRPr lang="en-US"/>
          </a:p>
        </p:txBody>
      </p:sp>
    </p:spTree>
    <p:extLst>
      <p:ext uri="{BB962C8B-B14F-4D97-AF65-F5344CB8AC3E}">
        <p14:creationId xmlns:p14="http://schemas.microsoft.com/office/powerpoint/2010/main" val="2038601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A81F933D-4697-9D4B-A72B-0D0B2FE94FF5}" type="slidenum">
              <a:rPr lang="en-US" smtClean="0"/>
              <a:t>17</a:t>
            </a:fld>
            <a:endParaRPr lang="en-US"/>
          </a:p>
        </p:txBody>
      </p:sp>
    </p:spTree>
    <p:extLst>
      <p:ext uri="{BB962C8B-B14F-4D97-AF65-F5344CB8AC3E}">
        <p14:creationId xmlns:p14="http://schemas.microsoft.com/office/powerpoint/2010/main" val="2038601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a:p>
            <a:endParaRPr lang="en-GB" baseline="0" dirty="0" smtClean="0"/>
          </a:p>
        </p:txBody>
      </p:sp>
      <p:sp>
        <p:nvSpPr>
          <p:cNvPr id="4" name="Slide Number Placeholder 3"/>
          <p:cNvSpPr>
            <a:spLocks noGrp="1"/>
          </p:cNvSpPr>
          <p:nvPr>
            <p:ph type="sldNum" sz="quarter" idx="10"/>
          </p:nvPr>
        </p:nvSpPr>
        <p:spPr/>
        <p:txBody>
          <a:bodyPr/>
          <a:lstStyle/>
          <a:p>
            <a:fld id="{A81F933D-4697-9D4B-A72B-0D0B2FE94FF5}" type="slidenum">
              <a:rPr lang="en-US" smtClean="0"/>
              <a:t>18</a:t>
            </a:fld>
            <a:endParaRPr lang="en-US"/>
          </a:p>
        </p:txBody>
      </p:sp>
    </p:spTree>
    <p:extLst>
      <p:ext uri="{BB962C8B-B14F-4D97-AF65-F5344CB8AC3E}">
        <p14:creationId xmlns:p14="http://schemas.microsoft.com/office/powerpoint/2010/main" val="2038601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So just to give you an outline</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I’m going to explain what the IC is and what it does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Why we feel its important to involve </a:t>
            </a:r>
            <a:r>
              <a:rPr lang="en-GB" baseline="0" dirty="0" err="1" smtClean="0"/>
              <a:t>yp</a:t>
            </a:r>
            <a:r>
              <a:rPr lang="en-GB" baseline="0" dirty="0" smtClean="0"/>
              <a:t>, particularly young people affected by sexual violence, in research and consultations about sexual violence</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I’ll then go on to share a few examples of projects the IC has been involved in and talk about the issues and dilemmas that have arose and some of the strategies that we have put in place to promote participants safety, well being and to manage risk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err="1" smtClean="0"/>
              <a:t>I’l</a:t>
            </a:r>
            <a:r>
              <a:rPr lang="en-GB" baseline="0" dirty="0" smtClean="0"/>
              <a:t> then conclude by looking at what we ‘re learning and ways we’re looking to move forward this work</a:t>
            </a: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aseline="0" dirty="0" smtClean="0"/>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aseline="0" dirty="0" smtClean="0"/>
          </a:p>
        </p:txBody>
      </p:sp>
      <p:sp>
        <p:nvSpPr>
          <p:cNvPr id="4" name="Slide Number Placeholder 3"/>
          <p:cNvSpPr>
            <a:spLocks noGrp="1"/>
          </p:cNvSpPr>
          <p:nvPr>
            <p:ph type="sldNum" sz="quarter" idx="10"/>
          </p:nvPr>
        </p:nvSpPr>
        <p:spPr/>
        <p:txBody>
          <a:bodyPr/>
          <a:lstStyle/>
          <a:p>
            <a:fld id="{A81F933D-4697-9D4B-A72B-0D0B2FE94FF5}" type="slidenum">
              <a:rPr lang="en-US" smtClean="0"/>
              <a:t>2</a:t>
            </a:fld>
            <a:endParaRPr lang="en-US"/>
          </a:p>
        </p:txBody>
      </p:sp>
    </p:spTree>
    <p:extLst>
      <p:ext uri="{BB962C8B-B14F-4D97-AF65-F5344CB8AC3E}">
        <p14:creationId xmlns:p14="http://schemas.microsoft.com/office/powerpoint/2010/main" val="2038601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So the International Centre is based at the Institute of Applied Research at  the University of Bedfordshire in the UK</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We have a team of 15 staff</a:t>
            </a:r>
          </a:p>
          <a:p>
            <a:pPr marL="171450" lvl="0" indent="-171450" fontAlgn="auto">
              <a:spcBef>
                <a:spcPts val="0"/>
              </a:spcBef>
              <a:spcAft>
                <a:spcPts val="0"/>
              </a:spcAft>
              <a:buFont typeface="Arial" panose="020B0604020202020204" pitchFamily="34" charset="0"/>
              <a:buChar char="•"/>
              <a:defRPr/>
            </a:pPr>
            <a:r>
              <a:rPr lang="en-GB" baseline="0" dirty="0" smtClean="0"/>
              <a:t>And the aim of the Centre is to increase understanding and improve responses to CSE</a:t>
            </a:r>
            <a:r>
              <a:rPr lang="en-GB" sz="1200" dirty="0" smtClean="0">
                <a:solidFill>
                  <a:prstClr val="black"/>
                </a:solidFill>
              </a:rPr>
              <a:t>, violence and trafficking in local, national and</a:t>
            </a:r>
          </a:p>
          <a:p>
            <a:pPr marL="171450" lvl="0" indent="-171450" fontAlgn="auto">
              <a:spcBef>
                <a:spcPts val="0"/>
              </a:spcBef>
              <a:spcAft>
                <a:spcPts val="0"/>
              </a:spcAft>
              <a:buFont typeface="Arial" panose="020B0604020202020204" pitchFamily="34" charset="0"/>
              <a:buChar char="•"/>
              <a:defRPr/>
            </a:pPr>
            <a:r>
              <a:rPr lang="en-GB" sz="1200" dirty="0" smtClean="0">
                <a:solidFill>
                  <a:prstClr val="black"/>
                </a:solidFill>
              </a:rPr>
              <a:t>international contexts.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aseline="0" dirty="0" smtClean="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And we do that through</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Working in partnership with organisations, particularly services supporting young people affected by these issues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And through meaningful and ethical engagement with children and young people</a:t>
            </a:r>
          </a:p>
        </p:txBody>
      </p:sp>
      <p:sp>
        <p:nvSpPr>
          <p:cNvPr id="4" name="Slide Number Placeholder 3"/>
          <p:cNvSpPr>
            <a:spLocks noGrp="1"/>
          </p:cNvSpPr>
          <p:nvPr>
            <p:ph type="sldNum" sz="quarter" idx="10"/>
          </p:nvPr>
        </p:nvSpPr>
        <p:spPr/>
        <p:txBody>
          <a:bodyPr/>
          <a:lstStyle/>
          <a:p>
            <a:fld id="{A81F933D-4697-9D4B-A72B-0D0B2FE94FF5}" type="slidenum">
              <a:rPr lang="en-US" smtClean="0"/>
              <a:t>3</a:t>
            </a:fld>
            <a:endParaRPr lang="en-US"/>
          </a:p>
        </p:txBody>
      </p:sp>
    </p:spTree>
    <p:extLst>
      <p:ext uri="{BB962C8B-B14F-4D97-AF65-F5344CB8AC3E}">
        <p14:creationId xmlns:p14="http://schemas.microsoft.com/office/powerpoint/2010/main" val="2038601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So why is meaningful</a:t>
            </a:r>
            <a:r>
              <a:rPr lang="en-GB" baseline="0" dirty="0" smtClean="0"/>
              <a:t> CYP participation important for the centre and the work that we do? Particularly engaging with young people affected by sexual violence - well</a:t>
            </a:r>
          </a:p>
          <a:p>
            <a:pPr marL="171450" indent="-171450">
              <a:buFont typeface="Arial" panose="020B0604020202020204" pitchFamily="34" charset="0"/>
              <a:buChar char="•"/>
            </a:pPr>
            <a:r>
              <a:rPr lang="en-GB" baseline="0" dirty="0" smtClean="0"/>
              <a:t>Because we recognise that children and young people are key stakeholders – we know that young people are affected by sexual violence and that it is a concern for many young people</a:t>
            </a:r>
          </a:p>
          <a:p>
            <a:pPr marL="171450" indent="-171450">
              <a:buFont typeface="Arial" panose="020B0604020202020204" pitchFamily="34" charset="0"/>
              <a:buChar char="•"/>
            </a:pPr>
            <a:r>
              <a:rPr lang="en-GB" baseline="0" dirty="0" smtClean="0"/>
              <a:t>But we also know that young people have distinct insights and expertise in these areas – they know what the key issues are for them and their peers</a:t>
            </a:r>
          </a:p>
          <a:p>
            <a:pPr marL="171450" indent="-171450">
              <a:buFont typeface="Arial" panose="020B0604020202020204" pitchFamily="34" charset="0"/>
              <a:buChar char="•"/>
            </a:pPr>
            <a:r>
              <a:rPr lang="en-GB" baseline="0" dirty="0" smtClean="0"/>
              <a:t>In addition research indicates that involving young people in creative activities, and participatory engagement tend to involve creative work can have a positive impact for those young people –and I’ll go into more detail on this in a moment</a:t>
            </a:r>
          </a:p>
          <a:p>
            <a:endParaRPr lang="en-GB" baseline="0" dirty="0" smtClean="0"/>
          </a:p>
        </p:txBody>
      </p:sp>
      <p:sp>
        <p:nvSpPr>
          <p:cNvPr id="4" name="Slide Number Placeholder 3"/>
          <p:cNvSpPr>
            <a:spLocks noGrp="1"/>
          </p:cNvSpPr>
          <p:nvPr>
            <p:ph type="sldNum" sz="quarter" idx="10"/>
          </p:nvPr>
        </p:nvSpPr>
        <p:spPr/>
        <p:txBody>
          <a:bodyPr/>
          <a:lstStyle/>
          <a:p>
            <a:fld id="{A81F933D-4697-9D4B-A72B-0D0B2FE94FF5}" type="slidenum">
              <a:rPr lang="en-US" smtClean="0"/>
              <a:t>4</a:t>
            </a:fld>
            <a:endParaRPr lang="en-US"/>
          </a:p>
        </p:txBody>
      </p:sp>
    </p:spTree>
    <p:extLst>
      <p:ext uri="{BB962C8B-B14F-4D97-AF65-F5344CB8AC3E}">
        <p14:creationId xmlns:p14="http://schemas.microsoft.com/office/powerpoint/2010/main" val="4069616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base" latinLnBrk="0" hangingPunct="1">
              <a:lnSpc>
                <a:spcPct val="100000"/>
              </a:lnSpc>
              <a:spcBef>
                <a:spcPts val="0"/>
              </a:spcBef>
              <a:spcAft>
                <a:spcPct val="0"/>
              </a:spcAft>
              <a:buClr>
                <a:srgbClr val="FF0000"/>
              </a:buClr>
              <a:buSzTx/>
              <a:buFont typeface="Arial" panose="020B0604020202020204" pitchFamily="34" charset="0"/>
              <a:buChar char="•"/>
              <a:tabLst/>
              <a:defRPr/>
            </a:pPr>
            <a:r>
              <a:rPr kumimoji="0" lang="en-GB" sz="1200" b="0" i="0" u="none" strike="noStrike" kern="1200" cap="none" spc="0" normalizeH="0" baseline="0" noProof="0" dirty="0" smtClean="0">
                <a:ln>
                  <a:noFill/>
                </a:ln>
                <a:solidFill>
                  <a:prstClr val="black"/>
                </a:solidFill>
                <a:effectLst/>
                <a:uLnTx/>
                <a:uFillTx/>
                <a:latin typeface="+mn-lt"/>
                <a:ea typeface="Geneva" charset="-128"/>
                <a:cs typeface="Arial" panose="020B0604020202020204" pitchFamily="34" charset="0"/>
              </a:rPr>
              <a:t>So in terms of how we think participatory engagement with young people affected by SV can have a positive impact then</a:t>
            </a:r>
          </a:p>
          <a:p>
            <a:pPr marL="171450" marR="0" lvl="0" indent="-171450" algn="l" defTabSz="457200" rtl="0" eaLnBrk="1" fontAlgn="base" latinLnBrk="0" hangingPunct="1">
              <a:lnSpc>
                <a:spcPct val="100000"/>
              </a:lnSpc>
              <a:spcBef>
                <a:spcPts val="0"/>
              </a:spcBef>
              <a:spcAft>
                <a:spcPct val="0"/>
              </a:spcAft>
              <a:buClr>
                <a:srgbClr val="FF0000"/>
              </a:buClr>
              <a:buSzTx/>
              <a:buFont typeface="Arial" panose="020B0604020202020204" pitchFamily="34" charset="0"/>
              <a:buChar char="•"/>
              <a:tabLst/>
              <a:defRPr/>
            </a:pPr>
            <a:endParaRPr kumimoji="0" lang="en-GB" sz="1200" b="0" i="0" u="none" strike="noStrike" kern="1200" cap="none" spc="0" normalizeH="0" baseline="0" noProof="0" dirty="0" smtClean="0">
              <a:ln>
                <a:noFill/>
              </a:ln>
              <a:solidFill>
                <a:prstClr val="black"/>
              </a:solidFill>
              <a:effectLst/>
              <a:uLnTx/>
              <a:uFillTx/>
              <a:latin typeface="+mn-lt"/>
              <a:ea typeface="Geneva" charset="-128"/>
              <a:cs typeface="Arial" panose="020B0604020202020204" pitchFamily="34" charset="0"/>
            </a:endParaRPr>
          </a:p>
          <a:p>
            <a:pPr marL="171450" marR="0" lvl="0" indent="-171450" algn="l" defTabSz="457200" rtl="0" eaLnBrk="1" fontAlgn="base" latinLnBrk="0" hangingPunct="1">
              <a:lnSpc>
                <a:spcPct val="100000"/>
              </a:lnSpc>
              <a:spcBef>
                <a:spcPts val="0"/>
              </a:spcBef>
              <a:spcAft>
                <a:spcPct val="0"/>
              </a:spcAft>
              <a:buClr>
                <a:srgbClr val="FF0000"/>
              </a:buClr>
              <a:buSzTx/>
              <a:buFont typeface="Arial" panose="020B0604020202020204" pitchFamily="34" charset="0"/>
              <a:buChar char="•"/>
              <a:tabLst/>
              <a:defRPr/>
            </a:pPr>
            <a:r>
              <a:rPr kumimoji="0" lang="en-GB" sz="1200" b="0" i="0" u="none" strike="noStrike" kern="1200" cap="none" spc="0" normalizeH="0" baseline="0" noProof="0" dirty="0" smtClean="0">
                <a:ln>
                  <a:noFill/>
                </a:ln>
                <a:solidFill>
                  <a:prstClr val="black"/>
                </a:solidFill>
                <a:effectLst/>
                <a:uLnTx/>
                <a:uFillTx/>
                <a:latin typeface="+mn-lt"/>
                <a:ea typeface="Geneva" charset="-128"/>
                <a:cs typeface="Arial" panose="020B0604020202020204" pitchFamily="34" charset="0"/>
              </a:rPr>
              <a:t>We know from research that there are some common consequences of sexual exploitation for young people </a:t>
            </a:r>
          </a:p>
          <a:p>
            <a:pPr marL="171450" marR="0" lvl="0" indent="-171450" algn="l" defTabSz="457200" rtl="0" eaLnBrk="1" fontAlgn="base" latinLnBrk="0" hangingPunct="1">
              <a:lnSpc>
                <a:spcPct val="100000"/>
              </a:lnSpc>
              <a:spcBef>
                <a:spcPts val="0"/>
              </a:spcBef>
              <a:spcAft>
                <a:spcPct val="0"/>
              </a:spcAft>
              <a:buClr>
                <a:srgbClr val="FF0000"/>
              </a:buClr>
              <a:buSzTx/>
              <a:buFont typeface="Arial" panose="020B0604020202020204" pitchFamily="34" charset="0"/>
              <a:buChar char="•"/>
              <a:tabLst/>
              <a:defRPr/>
            </a:pPr>
            <a:r>
              <a:rPr kumimoji="0" lang="en-GB" sz="1200" b="0" i="0" u="none" strike="noStrike" kern="1200" cap="none" spc="0" normalizeH="0" baseline="0" noProof="0" dirty="0" smtClean="0">
                <a:ln>
                  <a:noFill/>
                </a:ln>
                <a:solidFill>
                  <a:prstClr val="black"/>
                </a:solidFill>
                <a:effectLst/>
                <a:uLnTx/>
                <a:uFillTx/>
                <a:latin typeface="+mn-lt"/>
                <a:ea typeface="Geneva" charset="-128"/>
                <a:cs typeface="Arial" panose="020B0604020202020204" pitchFamily="34" charset="0"/>
              </a:rPr>
              <a:t>So we know that often young people do not recognise that they are being victimised and may believe that they are in a normal relationship or what is happening is simply what is expected.</a:t>
            </a:r>
          </a:p>
          <a:p>
            <a:pPr marL="171450" marR="0" lvl="0" indent="-171450" algn="l" defTabSz="457200" rtl="0" eaLnBrk="1" fontAlgn="base" latinLnBrk="0" hangingPunct="1">
              <a:lnSpc>
                <a:spcPct val="100000"/>
              </a:lnSpc>
              <a:spcBef>
                <a:spcPts val="0"/>
              </a:spcBef>
              <a:spcAft>
                <a:spcPct val="0"/>
              </a:spcAft>
              <a:buClr>
                <a:srgbClr val="FF0000"/>
              </a:buClr>
              <a:buSzTx/>
              <a:buFont typeface="Arial" panose="020B0604020202020204" pitchFamily="34" charset="0"/>
              <a:buChar char="•"/>
              <a:tabLst/>
              <a:defRPr/>
            </a:pPr>
            <a:endParaRPr kumimoji="0" lang="en-GB" sz="1200" b="0" i="0" u="none" strike="noStrike" kern="1200" cap="none" spc="0" normalizeH="0" baseline="0" noProof="0" dirty="0" smtClean="0">
              <a:ln>
                <a:noFill/>
              </a:ln>
              <a:solidFill>
                <a:prstClr val="black"/>
              </a:solidFill>
              <a:effectLst/>
              <a:uLnTx/>
              <a:uFillTx/>
              <a:latin typeface="+mn-lt"/>
              <a:ea typeface="Geneva" charset="-128"/>
              <a:cs typeface="Arial" panose="020B0604020202020204" pitchFamily="34" charset="0"/>
            </a:endParaRPr>
          </a:p>
          <a:p>
            <a:pPr marL="171450" marR="0" lvl="0" indent="-171450" algn="l" defTabSz="457200" rtl="0" eaLnBrk="1" fontAlgn="base" latinLnBrk="0" hangingPunct="1">
              <a:lnSpc>
                <a:spcPct val="100000"/>
              </a:lnSpc>
              <a:spcBef>
                <a:spcPts val="0"/>
              </a:spcBef>
              <a:spcAft>
                <a:spcPct val="0"/>
              </a:spcAft>
              <a:buClr>
                <a:srgbClr val="FF0000"/>
              </a:buClr>
              <a:buSzTx/>
              <a:buFont typeface="Arial" panose="020B0604020202020204" pitchFamily="34" charset="0"/>
              <a:buChar char="•"/>
              <a:tabLst/>
              <a:defRPr/>
            </a:pPr>
            <a:r>
              <a:rPr kumimoji="0" lang="en-GB" sz="1200" b="0" i="0" u="none" strike="noStrike" kern="1200" cap="none" spc="0" normalizeH="0" baseline="0" noProof="0" dirty="0" smtClean="0">
                <a:ln>
                  <a:noFill/>
                </a:ln>
                <a:solidFill>
                  <a:prstClr val="black"/>
                </a:solidFill>
                <a:effectLst/>
                <a:uLnTx/>
                <a:uFillTx/>
                <a:latin typeface="+mn-lt"/>
                <a:ea typeface="Geneva" charset="-128"/>
                <a:cs typeface="Arial" panose="020B0604020202020204" pitchFamily="34" charset="0"/>
              </a:rPr>
              <a:t>Evaluations with young people affected by exploitation who have taken part in participatory projects however indicate that through such engagement young </a:t>
            </a:r>
          </a:p>
          <a:p>
            <a:pPr marL="171450" marR="0" lvl="0" indent="-171450" algn="l" defTabSz="457200" rtl="0" eaLnBrk="1" fontAlgn="base" latinLnBrk="0" hangingPunct="1">
              <a:lnSpc>
                <a:spcPct val="100000"/>
              </a:lnSpc>
              <a:spcBef>
                <a:spcPts val="0"/>
              </a:spcBef>
              <a:spcAft>
                <a:spcPct val="0"/>
              </a:spcAft>
              <a:buClr>
                <a:srgbClr val="FF0000"/>
              </a:buClr>
              <a:buSzTx/>
              <a:buFont typeface="Arial" panose="020B0604020202020204" pitchFamily="34" charset="0"/>
              <a:buChar char="•"/>
              <a:tabLst/>
              <a:defRPr/>
            </a:pPr>
            <a:r>
              <a:rPr kumimoji="0" lang="en-GB" sz="1200" b="0" i="0" u="none" strike="noStrike" kern="1200" cap="none" spc="0" normalizeH="0" baseline="0" noProof="0" dirty="0" smtClean="0">
                <a:ln>
                  <a:noFill/>
                </a:ln>
                <a:solidFill>
                  <a:prstClr val="black"/>
                </a:solidFill>
                <a:effectLst/>
                <a:uLnTx/>
                <a:uFillTx/>
                <a:latin typeface="+mn-lt"/>
                <a:ea typeface="Geneva" charset="-128"/>
                <a:cs typeface="Arial" panose="020B0604020202020204" pitchFamily="34" charset="0"/>
              </a:rPr>
              <a:t>people gain a better understanding of their own situation and start to see and understand what is a healthy and unhealthy relationship[</a:t>
            </a:r>
          </a:p>
          <a:p>
            <a:pPr marL="171450" marR="0" lvl="0" indent="-171450" algn="l" defTabSz="457200" rtl="0" eaLnBrk="1" fontAlgn="base" latinLnBrk="0" hangingPunct="1">
              <a:lnSpc>
                <a:spcPct val="100000"/>
              </a:lnSpc>
              <a:spcBef>
                <a:spcPts val="0"/>
              </a:spcBef>
              <a:spcAft>
                <a:spcPct val="0"/>
              </a:spcAft>
              <a:buClr>
                <a:srgbClr val="FF0000"/>
              </a:buClr>
              <a:buSzTx/>
              <a:buFont typeface="Arial" panose="020B0604020202020204" pitchFamily="34" charset="0"/>
              <a:buChar char="•"/>
              <a:tabLst/>
              <a:defRPr/>
            </a:pPr>
            <a:endParaRPr kumimoji="0" lang="en-GB" sz="1200" b="0" i="0" u="none" strike="noStrike" kern="1200" cap="none" spc="0" normalizeH="0" baseline="0" noProof="0" dirty="0" smtClean="0">
              <a:ln>
                <a:noFill/>
              </a:ln>
              <a:solidFill>
                <a:prstClr val="black"/>
              </a:solidFill>
              <a:effectLst/>
              <a:uLnTx/>
              <a:uFillTx/>
              <a:latin typeface="+mn-lt"/>
              <a:ea typeface="Geneva" charset="-128"/>
              <a:cs typeface="Arial" panose="020B0604020202020204" pitchFamily="34" charset="0"/>
            </a:endParaRPr>
          </a:p>
          <a:p>
            <a:pPr marL="171450" marR="0" lvl="0" indent="-171450" algn="l" defTabSz="457200" rtl="0" eaLnBrk="1" fontAlgn="base" latinLnBrk="0" hangingPunct="1">
              <a:lnSpc>
                <a:spcPct val="100000"/>
              </a:lnSpc>
              <a:spcBef>
                <a:spcPts val="0"/>
              </a:spcBef>
              <a:spcAft>
                <a:spcPct val="0"/>
              </a:spcAft>
              <a:buClr>
                <a:srgbClr val="FF0000"/>
              </a:buClr>
              <a:buSzTx/>
              <a:buFont typeface="Arial" panose="020B0604020202020204" pitchFamily="34" charset="0"/>
              <a:buChar char="•"/>
              <a:tabLst/>
              <a:defRPr/>
            </a:pPr>
            <a:r>
              <a:rPr kumimoji="0" lang="en-GB" sz="1200" b="0" i="0" u="none" strike="noStrike" kern="1200" cap="none" spc="0" normalizeH="0" baseline="0" noProof="0" dirty="0" smtClean="0">
                <a:ln>
                  <a:noFill/>
                </a:ln>
                <a:solidFill>
                  <a:prstClr val="black"/>
                </a:solidFill>
                <a:effectLst/>
                <a:uLnTx/>
                <a:uFillTx/>
                <a:latin typeface="+mn-lt"/>
                <a:ea typeface="Geneva" charset="-128"/>
                <a:cs typeface="Arial" panose="020B0604020202020204" pitchFamily="34" charset="0"/>
              </a:rPr>
              <a:t>We also know that during episode of exploitation young people often lack power and control they don’t get to make decisions or may be operating in situations where their choices are constrained. Therefore for young people exiting these situations, having the ability to take back some power and control and  have be heard are potentially even more important for young people who have experienced sexual violence</a:t>
            </a:r>
          </a:p>
          <a:p>
            <a:pPr marL="171450" marR="0" lvl="0" indent="-171450" algn="l" defTabSz="457200" rtl="0" eaLnBrk="1" fontAlgn="base" latinLnBrk="0" hangingPunct="1">
              <a:lnSpc>
                <a:spcPct val="100000"/>
              </a:lnSpc>
              <a:spcBef>
                <a:spcPts val="0"/>
              </a:spcBef>
              <a:spcAft>
                <a:spcPct val="0"/>
              </a:spcAft>
              <a:buClr>
                <a:srgbClr val="FF0000"/>
              </a:buClr>
              <a:buSzTx/>
              <a:buFont typeface="Arial" panose="020B0604020202020204" pitchFamily="34" charset="0"/>
              <a:buChar char="•"/>
              <a:tabLst/>
              <a:defRPr/>
            </a:pPr>
            <a:endParaRPr kumimoji="0" lang="en-GB" sz="1200" b="0" i="0" u="none" strike="noStrike" kern="1200" cap="none" spc="0" normalizeH="0" baseline="0" noProof="0" dirty="0" smtClean="0">
              <a:ln>
                <a:noFill/>
              </a:ln>
              <a:solidFill>
                <a:prstClr val="black"/>
              </a:solidFill>
              <a:effectLst/>
              <a:uLnTx/>
              <a:uFillTx/>
              <a:latin typeface="+mn-lt"/>
              <a:ea typeface="Geneva" charset="-128"/>
              <a:cs typeface="Arial" panose="020B0604020202020204" pitchFamily="34" charset="0"/>
            </a:endParaRPr>
          </a:p>
          <a:p>
            <a:pPr marL="171450" marR="0" lvl="0" indent="-171450" algn="l" defTabSz="457200" rtl="0" eaLnBrk="1" fontAlgn="base" latinLnBrk="0" hangingPunct="1">
              <a:lnSpc>
                <a:spcPct val="100000"/>
              </a:lnSpc>
              <a:spcBef>
                <a:spcPts val="0"/>
              </a:spcBef>
              <a:spcAft>
                <a:spcPct val="0"/>
              </a:spcAft>
              <a:buClr>
                <a:srgbClr val="FF0000"/>
              </a:buClr>
              <a:buSzTx/>
              <a:buFont typeface="Arial" panose="020B0604020202020204" pitchFamily="34" charset="0"/>
              <a:buChar char="•"/>
              <a:tabLst/>
              <a:defRPr/>
            </a:pPr>
            <a:r>
              <a:rPr kumimoji="0" lang="en-GB" sz="1200" b="0" i="0" u="none" strike="noStrike" kern="1200" cap="none" spc="0" normalizeH="0" baseline="0" noProof="0" dirty="0" smtClean="0">
                <a:ln>
                  <a:noFill/>
                </a:ln>
                <a:solidFill>
                  <a:prstClr val="black"/>
                </a:solidFill>
                <a:effectLst/>
                <a:uLnTx/>
                <a:uFillTx/>
                <a:latin typeface="+mn-lt"/>
                <a:ea typeface="Geneva" charset="-128"/>
                <a:cs typeface="Arial" panose="020B0604020202020204" pitchFamily="34" charset="0"/>
              </a:rPr>
              <a:t>We also know from research that young people are often purposively isolated from family and friends and that unhealthy relationships can put a strain on positive relationships and young people therefore often feel alone and isolated and may be </a:t>
            </a:r>
            <a:r>
              <a:rPr kumimoji="0" lang="en-GB" sz="1200" b="0" i="0" u="none" strike="noStrike" kern="1200" cap="none" spc="0" normalizeH="0" baseline="0" noProof="0" dirty="0" err="1" smtClean="0">
                <a:ln>
                  <a:noFill/>
                </a:ln>
                <a:solidFill>
                  <a:prstClr val="black"/>
                </a:solidFill>
                <a:effectLst/>
                <a:uLnTx/>
                <a:uFillTx/>
                <a:latin typeface="+mn-lt"/>
                <a:ea typeface="Geneva" charset="-128"/>
                <a:cs typeface="Arial" panose="020B0604020202020204" pitchFamily="34" charset="0"/>
              </a:rPr>
              <a:t>warey</a:t>
            </a:r>
            <a:r>
              <a:rPr kumimoji="0" lang="en-GB" sz="1200" b="0" i="0" u="none" strike="noStrike" kern="1200" cap="none" spc="0" normalizeH="0" baseline="0" noProof="0" dirty="0" smtClean="0">
                <a:ln>
                  <a:noFill/>
                </a:ln>
                <a:solidFill>
                  <a:prstClr val="black"/>
                </a:solidFill>
                <a:effectLst/>
                <a:uLnTx/>
                <a:uFillTx/>
                <a:latin typeface="+mn-lt"/>
                <a:ea typeface="Geneva" charset="-128"/>
                <a:cs typeface="Arial" panose="020B0604020202020204" pitchFamily="34" charset="0"/>
              </a:rPr>
              <a:t> of starting new relationships. One of the most reported outcomes from young people who take part in participatory projects is that they feel a sense of belonging and connectedness through working with others on something that is concrete and meaningful</a:t>
            </a:r>
          </a:p>
          <a:p>
            <a:pPr marL="0" marR="0" lvl="0" indent="0" algn="l" defTabSz="457200" rtl="0" eaLnBrk="1" fontAlgn="base" latinLnBrk="0" hangingPunct="1">
              <a:lnSpc>
                <a:spcPct val="100000"/>
              </a:lnSpc>
              <a:spcBef>
                <a:spcPts val="0"/>
              </a:spcBef>
              <a:spcAft>
                <a:spcPct val="0"/>
              </a:spcAft>
              <a:buClr>
                <a:srgbClr val="FF0000"/>
              </a:buClr>
              <a:buSzTx/>
              <a:buFont typeface="Arial" charset="0"/>
              <a:buNone/>
              <a:tabLst/>
              <a:defRPr/>
            </a:pPr>
            <a:endParaRPr kumimoji="0" lang="en-GB" sz="1200" b="0" i="0" u="none" strike="noStrike" kern="1200" cap="none" spc="0" normalizeH="0" baseline="0" noProof="0" dirty="0" smtClean="0">
              <a:ln>
                <a:noFill/>
              </a:ln>
              <a:solidFill>
                <a:prstClr val="black"/>
              </a:solidFill>
              <a:effectLst/>
              <a:uLnTx/>
              <a:uFillTx/>
              <a:latin typeface="+mn-lt"/>
              <a:ea typeface="Geneva" charset="-128"/>
              <a:cs typeface="Arial" panose="020B0604020202020204" pitchFamily="34" charset="0"/>
            </a:endParaRPr>
          </a:p>
          <a:p>
            <a:pPr marL="0" marR="0" lvl="0" indent="0" algn="l" defTabSz="457200" rtl="0" eaLnBrk="1" fontAlgn="base" latinLnBrk="0" hangingPunct="1">
              <a:lnSpc>
                <a:spcPct val="100000"/>
              </a:lnSpc>
              <a:spcBef>
                <a:spcPts val="0"/>
              </a:spcBef>
              <a:spcAft>
                <a:spcPct val="0"/>
              </a:spcAft>
              <a:buClr>
                <a:srgbClr val="FF0000"/>
              </a:buClr>
              <a:buSzTx/>
              <a:buFont typeface="Arial" charset="0"/>
              <a:buNone/>
              <a:tabLst/>
              <a:defRPr/>
            </a:pPr>
            <a:r>
              <a:rPr kumimoji="0" lang="en-GB" sz="1200" b="0" i="0" u="none" strike="noStrike" kern="1200" cap="none" spc="0" normalizeH="0" baseline="0" noProof="0" dirty="0" smtClean="0">
                <a:ln>
                  <a:noFill/>
                </a:ln>
                <a:solidFill>
                  <a:prstClr val="black"/>
                </a:solidFill>
                <a:effectLst/>
                <a:uLnTx/>
                <a:uFillTx/>
                <a:latin typeface="+mn-lt"/>
                <a:ea typeface="Geneva" charset="-128"/>
                <a:cs typeface="Arial" panose="020B0604020202020204" pitchFamily="34" charset="0"/>
              </a:rPr>
              <a:t>Stigma is also something that young people often struggle with. Young people often report being called names and feeling discriminated against due to their experiences. Yet again research shows that when young people affected by sexual exploitation take part in positive activities they can develop new positive identities as helpers, artists or film-makers for example and their work is recognised and leads to a sense of approval</a:t>
            </a:r>
          </a:p>
          <a:p>
            <a:pPr marL="0" marR="0" lvl="0" indent="0" algn="l" defTabSz="457200" rtl="0" eaLnBrk="1" fontAlgn="base" latinLnBrk="0" hangingPunct="1">
              <a:lnSpc>
                <a:spcPct val="100000"/>
              </a:lnSpc>
              <a:spcBef>
                <a:spcPts val="0"/>
              </a:spcBef>
              <a:spcAft>
                <a:spcPct val="0"/>
              </a:spcAft>
              <a:buClr>
                <a:srgbClr val="FF0000"/>
              </a:buClr>
              <a:buSzTx/>
              <a:buFont typeface="Arial" charset="0"/>
              <a:buNone/>
              <a:tabLst/>
              <a:defRPr/>
            </a:pPr>
            <a:r>
              <a:rPr kumimoji="0" lang="en-GB" sz="1200" b="0" i="0" u="none" strike="noStrike" kern="1200" cap="none" spc="0" normalizeH="0" baseline="0" noProof="0" dirty="0" smtClean="0">
                <a:ln>
                  <a:noFill/>
                </a:ln>
                <a:solidFill>
                  <a:prstClr val="black"/>
                </a:solidFill>
                <a:effectLst/>
                <a:uLnTx/>
                <a:uFillTx/>
                <a:latin typeface="+mn-lt"/>
                <a:ea typeface="Geneva" charset="-128"/>
                <a:cs typeface="Arial" panose="020B0604020202020204" pitchFamily="34" charset="0"/>
              </a:rPr>
              <a:t>And finally we know that young people affected by sexual violence often suffer from low self worth and confidence and again young people who are involved in activities that aim to improve responses for other young people or prevent sexual violence of others often say that one of the best things about getting involved in activities and projects is that they’re helping others and raising awareness, turning something that has been negative in their lives into something positive</a:t>
            </a:r>
          </a:p>
          <a:p>
            <a:pPr marL="0" marR="0" lvl="0" indent="0" algn="l" defTabSz="457200" rtl="0" eaLnBrk="1" fontAlgn="base" latinLnBrk="0" hangingPunct="1">
              <a:lnSpc>
                <a:spcPct val="100000"/>
              </a:lnSpc>
              <a:spcBef>
                <a:spcPts val="0"/>
              </a:spcBef>
              <a:spcAft>
                <a:spcPct val="0"/>
              </a:spcAft>
              <a:buClr>
                <a:srgbClr val="FF0000"/>
              </a:buClr>
              <a:buSzTx/>
              <a:buFont typeface="Arial" charset="0"/>
              <a:buNone/>
              <a:tabLst/>
              <a:defRPr/>
            </a:pPr>
            <a:endParaRPr kumimoji="0" lang="en-GB" sz="1200" b="0" i="0" u="none" strike="noStrike" kern="1200" cap="none" spc="0" normalizeH="0" baseline="0" noProof="0" dirty="0" smtClean="0">
              <a:ln>
                <a:noFill/>
              </a:ln>
              <a:solidFill>
                <a:prstClr val="black"/>
              </a:solidFill>
              <a:effectLst/>
              <a:uLnTx/>
              <a:uFillTx/>
              <a:latin typeface="+mn-lt"/>
              <a:ea typeface="Geneva" charset="-128"/>
              <a:cs typeface="Arial" panose="020B0604020202020204" pitchFamily="34" charset="0"/>
            </a:endParaRPr>
          </a:p>
          <a:p>
            <a:pPr marL="0" marR="0" lvl="0" indent="0" algn="l" defTabSz="457200" rtl="0" eaLnBrk="1" fontAlgn="base" latinLnBrk="0" hangingPunct="1">
              <a:lnSpc>
                <a:spcPct val="100000"/>
              </a:lnSpc>
              <a:spcBef>
                <a:spcPts val="0"/>
              </a:spcBef>
              <a:spcAft>
                <a:spcPct val="0"/>
              </a:spcAft>
              <a:buClr>
                <a:srgbClr val="FF0000"/>
              </a:buClr>
              <a:buSzTx/>
              <a:buFont typeface="Arial" charset="0"/>
              <a:buNone/>
              <a:tabLst/>
              <a:defRPr/>
            </a:pPr>
            <a:endParaRPr kumimoji="0" lang="en-GB" sz="1200" b="0" i="0" u="none" strike="noStrike" kern="1200" cap="none" spc="0" normalizeH="0" baseline="0" noProof="0" dirty="0" smtClean="0">
              <a:ln>
                <a:noFill/>
              </a:ln>
              <a:solidFill>
                <a:prstClr val="black"/>
              </a:solidFill>
              <a:effectLst/>
              <a:uLnTx/>
              <a:uFillTx/>
              <a:latin typeface="+mn-lt"/>
              <a:ea typeface="Geneva" charset="-128"/>
              <a:cs typeface="Arial" panose="020B0604020202020204" pitchFamily="34" charset="0"/>
            </a:endParaRPr>
          </a:p>
          <a:p>
            <a:pPr marL="457200" indent="-457200">
              <a:buFontTx/>
              <a:buAutoNum type="arabicPeriod"/>
              <a:defRPr/>
            </a:pPr>
            <a:r>
              <a:rPr lang="en-GB" b="1" dirty="0" smtClean="0">
                <a:latin typeface="Arial" pitchFamily="34" charset="0"/>
                <a:cs typeface="Arial" pitchFamily="34" charset="0"/>
              </a:rPr>
              <a:t>Challenges cultures of silence </a:t>
            </a:r>
            <a:r>
              <a:rPr lang="en-GB" dirty="0" smtClean="0">
                <a:latin typeface="Arial" pitchFamily="34" charset="0"/>
                <a:cs typeface="Arial" pitchFamily="34" charset="0"/>
              </a:rPr>
              <a:t>in which abuse flourishes helping facilitate children own voice and our ability to listen</a:t>
            </a:r>
          </a:p>
          <a:p>
            <a:pPr marL="457200" indent="-457200">
              <a:buFontTx/>
              <a:buAutoNum type="arabicPeriod"/>
              <a:defRPr/>
            </a:pPr>
            <a:endParaRPr lang="en-GB" b="1" dirty="0" smtClean="0">
              <a:latin typeface="Arial" pitchFamily="34" charset="0"/>
              <a:cs typeface="Arial" pitchFamily="34" charset="0"/>
            </a:endParaRPr>
          </a:p>
          <a:p>
            <a:pPr marL="457200" indent="-457200">
              <a:buFontTx/>
              <a:buAutoNum type="arabicPeriod"/>
              <a:defRPr/>
            </a:pPr>
            <a:r>
              <a:rPr lang="en-GB" b="1" dirty="0" smtClean="0">
                <a:latin typeface="Arial" pitchFamily="34" charset="0"/>
                <a:cs typeface="Arial" pitchFamily="34" charset="0"/>
              </a:rPr>
              <a:t>Builds on children’s access to knowledge</a:t>
            </a:r>
            <a:r>
              <a:rPr lang="en-GB" dirty="0" smtClean="0">
                <a:latin typeface="Arial" pitchFamily="34" charset="0"/>
                <a:cs typeface="Arial" pitchFamily="34" charset="0"/>
              </a:rPr>
              <a:t>, understanding of their rights and therefore own protective and help-seeking strategies. </a:t>
            </a:r>
          </a:p>
          <a:p>
            <a:pPr marL="457200" indent="-457200">
              <a:buFontTx/>
              <a:buAutoNum type="arabicPeriod"/>
              <a:defRPr/>
            </a:pPr>
            <a:endParaRPr lang="en-GB" dirty="0" smtClean="0">
              <a:latin typeface="Arial" pitchFamily="34" charset="0"/>
              <a:cs typeface="Arial" pitchFamily="34" charset="0"/>
            </a:endParaRPr>
          </a:p>
          <a:p>
            <a:pPr marL="457200" indent="-457200">
              <a:buFontTx/>
              <a:buAutoNum type="arabicPeriod"/>
              <a:defRPr/>
            </a:pPr>
            <a:r>
              <a:rPr lang="en-GB" b="1" dirty="0" smtClean="0">
                <a:latin typeface="Arial" pitchFamily="34" charset="0"/>
                <a:cs typeface="Arial" pitchFamily="34" charset="0"/>
              </a:rPr>
              <a:t>Enhances services ability to protect children </a:t>
            </a:r>
            <a:r>
              <a:rPr lang="en-GB" dirty="0" smtClean="0">
                <a:latin typeface="Arial" pitchFamily="34" charset="0"/>
                <a:cs typeface="Arial" pitchFamily="34" charset="0"/>
              </a:rPr>
              <a:t>by promoting active engagement</a:t>
            </a:r>
          </a:p>
          <a:p>
            <a:pPr marL="457200" lvl="0" indent="-457200">
              <a:buFontTx/>
              <a:buAutoNum type="arabicPeriod"/>
              <a:defRPr/>
            </a:pPr>
            <a:endParaRPr lang="en-GB" b="1" dirty="0" smtClean="0">
              <a:latin typeface="Arial" pitchFamily="34" charset="0"/>
              <a:cs typeface="Arial" pitchFamily="34" charset="0"/>
            </a:endParaRPr>
          </a:p>
          <a:p>
            <a:pPr marL="457200" lvl="0" indent="-457200">
              <a:buFontTx/>
              <a:buAutoNum type="arabicPeriod"/>
              <a:defRPr/>
            </a:pPr>
            <a:r>
              <a:rPr lang="en-GB" b="1" dirty="0" smtClean="0">
                <a:latin typeface="Arial" pitchFamily="34" charset="0"/>
                <a:cs typeface="Arial" pitchFamily="34" charset="0"/>
              </a:rPr>
              <a:t>Avoids creating welfare services which reproduce power imbalances </a:t>
            </a:r>
            <a:r>
              <a:rPr lang="en-GB" dirty="0" smtClean="0">
                <a:latin typeface="Arial" pitchFamily="34" charset="0"/>
                <a:cs typeface="Arial" pitchFamily="34" charset="0"/>
              </a:rPr>
              <a:t>that already characterise many children and young people’s lives</a:t>
            </a:r>
          </a:p>
          <a:p>
            <a:pPr marL="457200" lvl="0" indent="-457200">
              <a:buFontTx/>
              <a:buAutoNum type="arabicPeriod"/>
              <a:defRPr/>
            </a:pPr>
            <a:endParaRPr lang="en-GB" dirty="0" smtClean="0">
              <a:latin typeface="Arial" pitchFamily="34" charset="0"/>
              <a:cs typeface="Arial" pitchFamily="34" charset="0"/>
            </a:endParaRPr>
          </a:p>
          <a:p>
            <a:pPr marL="457200" lvl="0" indent="-457200">
              <a:buFontTx/>
              <a:buAutoNum type="arabicPeriod"/>
              <a:defRPr/>
            </a:pPr>
            <a:r>
              <a:rPr lang="en-GB" b="1" dirty="0" smtClean="0">
                <a:latin typeface="Arial" pitchFamily="34" charset="0"/>
                <a:cs typeface="Arial" pitchFamily="34" charset="0"/>
              </a:rPr>
              <a:t>Improves our understanding </a:t>
            </a:r>
            <a:r>
              <a:rPr lang="en-GB" dirty="0" smtClean="0">
                <a:latin typeface="Arial" pitchFamily="34" charset="0"/>
                <a:cs typeface="Arial" pitchFamily="34" charset="0"/>
              </a:rPr>
              <a:t>of children’s lives and how to respond appropriately to risk and abuse.</a:t>
            </a:r>
            <a:endParaRPr lang="en-GB" sz="1400" dirty="0" smtClean="0">
              <a:latin typeface="Arial" pitchFamily="34" charset="0"/>
              <a:cs typeface="Arial" pitchFamily="34" charset="0"/>
            </a:endParaRPr>
          </a:p>
          <a:p>
            <a:pPr marL="0" marR="0" lvl="0" indent="0" algn="l" defTabSz="457200" rtl="0" eaLnBrk="1" fontAlgn="base" latinLnBrk="0" hangingPunct="1">
              <a:lnSpc>
                <a:spcPct val="100000"/>
              </a:lnSpc>
              <a:spcBef>
                <a:spcPts val="0"/>
              </a:spcBef>
              <a:spcAft>
                <a:spcPct val="0"/>
              </a:spcAft>
              <a:buClr>
                <a:srgbClr val="FF0000"/>
              </a:buClr>
              <a:buSzTx/>
              <a:buFont typeface="Arial" charset="0"/>
              <a:buNone/>
              <a:tabLst/>
              <a:defRPr/>
            </a:pPr>
            <a:endParaRPr kumimoji="0" lang="en-GB" sz="1200" b="0" i="0" u="none" strike="noStrike" kern="1200" cap="none" spc="0" normalizeH="0" baseline="0" noProof="0" dirty="0" smtClean="0">
              <a:ln>
                <a:noFill/>
              </a:ln>
              <a:solidFill>
                <a:prstClr val="black"/>
              </a:solidFill>
              <a:effectLst/>
              <a:uLnTx/>
              <a:uFillTx/>
              <a:latin typeface="+mn-lt"/>
              <a:ea typeface="Geneva" charset="-128"/>
              <a:cs typeface="Arial" panose="020B0604020202020204" pitchFamily="34" charset="0"/>
            </a:endParaRPr>
          </a:p>
          <a:p>
            <a:pPr marL="0" marR="0" lvl="0" indent="0" algn="l" defTabSz="457200" rtl="0" eaLnBrk="1" fontAlgn="base" latinLnBrk="0" hangingPunct="1">
              <a:lnSpc>
                <a:spcPct val="100000"/>
              </a:lnSpc>
              <a:spcBef>
                <a:spcPts val="0"/>
              </a:spcBef>
              <a:spcAft>
                <a:spcPct val="0"/>
              </a:spcAft>
              <a:buClr>
                <a:srgbClr val="FF0000"/>
              </a:buClr>
              <a:buSzTx/>
              <a:buFont typeface="Arial" charset="0"/>
              <a:buNone/>
              <a:tabLst/>
              <a:defRPr/>
            </a:pPr>
            <a:r>
              <a:rPr kumimoji="0" lang="en-GB" sz="1200" b="0" i="0" u="none" strike="noStrike" kern="1200" cap="none" spc="0" normalizeH="0" baseline="0" noProof="0" dirty="0" smtClean="0">
                <a:ln>
                  <a:noFill/>
                </a:ln>
                <a:solidFill>
                  <a:prstClr val="black"/>
                </a:solidFill>
                <a:effectLst/>
                <a:uLnTx/>
                <a:uFillTx/>
                <a:latin typeface="+mn-lt"/>
                <a:ea typeface="Geneva" charset="-128"/>
                <a:cs typeface="Arial" panose="020B0604020202020204" pitchFamily="34" charset="0"/>
              </a:rPr>
              <a:t> </a:t>
            </a:r>
            <a:endParaRPr lang="en-GB" dirty="0"/>
          </a:p>
        </p:txBody>
      </p:sp>
      <p:sp>
        <p:nvSpPr>
          <p:cNvPr id="4" name="Slide Number Placeholder 3"/>
          <p:cNvSpPr>
            <a:spLocks noGrp="1"/>
          </p:cNvSpPr>
          <p:nvPr>
            <p:ph type="sldNum" sz="quarter" idx="10"/>
          </p:nvPr>
        </p:nvSpPr>
        <p:spPr/>
        <p:txBody>
          <a:bodyPr/>
          <a:lstStyle/>
          <a:p>
            <a:fld id="{A81F933D-4697-9D4B-A72B-0D0B2FE94FF5}" type="slidenum">
              <a:rPr lang="en-US" smtClean="0"/>
              <a:t>5</a:t>
            </a:fld>
            <a:endParaRPr lang="en-US"/>
          </a:p>
        </p:txBody>
      </p:sp>
    </p:spTree>
    <p:extLst>
      <p:ext uri="{BB962C8B-B14F-4D97-AF65-F5344CB8AC3E}">
        <p14:creationId xmlns:p14="http://schemas.microsoft.com/office/powerpoint/2010/main" val="2378879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So then just to give a couple of examples of projects the IC have been involved in then before I go through some of the challenges and strategies that we have used and continue to develop</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smtClean="0">
                <a:solidFill>
                  <a:schemeClr val="tx1"/>
                </a:solidFill>
                <a:effectLst/>
                <a:latin typeface="+mn-lt"/>
                <a:ea typeface="+mn-ea"/>
                <a:cs typeface="+mn-cs"/>
              </a:rPr>
              <a:t>The Be Healthy </a:t>
            </a:r>
            <a:r>
              <a:rPr lang="en-GB" sz="1200" kern="1200" dirty="0" smtClean="0">
                <a:solidFill>
                  <a:schemeClr val="tx1"/>
                </a:solidFill>
                <a:effectLst/>
                <a:latin typeface="+mn-lt"/>
                <a:ea typeface="+mn-ea"/>
                <a:cs typeface="+mn-cs"/>
              </a:rPr>
              <a:t> project trained young people affected by sexual exploitation to become health advocates. This project aimed to highlight and address the barriers to health services experienced by young people affected by sexual exploitation.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The project was a partnership with the Association for Young People’s,</a:t>
            </a:r>
            <a:r>
              <a:rPr lang="en-GB" sz="1200" kern="1200" baseline="0" dirty="0" smtClean="0">
                <a:solidFill>
                  <a:schemeClr val="tx1"/>
                </a:solidFill>
                <a:effectLst/>
                <a:latin typeface="+mn-lt"/>
                <a:ea typeface="+mn-ea"/>
                <a:cs typeface="+mn-cs"/>
              </a:rPr>
              <a:t> th</a:t>
            </a:r>
            <a:r>
              <a:rPr lang="en-GB" sz="1200" kern="1200" dirty="0" smtClean="0">
                <a:solidFill>
                  <a:schemeClr val="tx1"/>
                </a:solidFill>
                <a:effectLst/>
                <a:latin typeface="+mn-lt"/>
                <a:ea typeface="+mn-ea"/>
                <a:cs typeface="+mn-cs"/>
              </a:rPr>
              <a:t>e International Centre and three specialist support services in the UK.</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 It involved ten young people who</a:t>
            </a:r>
            <a:r>
              <a:rPr lang="en-GB" sz="1200" kern="1200" baseline="0" dirty="0" smtClean="0">
                <a:solidFill>
                  <a:schemeClr val="tx1"/>
                </a:solidFill>
                <a:effectLst/>
                <a:latin typeface="+mn-lt"/>
                <a:ea typeface="+mn-ea"/>
                <a:cs typeface="+mn-cs"/>
              </a:rPr>
              <a:t> were accessing support from these</a:t>
            </a:r>
            <a:r>
              <a:rPr lang="en-GB" sz="1200" kern="1200" dirty="0" smtClean="0">
                <a:solidFill>
                  <a:schemeClr val="tx1"/>
                </a:solidFill>
                <a:effectLst/>
                <a:latin typeface="+mn-lt"/>
                <a:ea typeface="+mn-ea"/>
                <a:cs typeface="+mn-cs"/>
              </a:rPr>
              <a:t> three specialist youth services.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The</a:t>
            </a:r>
            <a:r>
              <a:rPr lang="en-GB" sz="1200" kern="1200" baseline="0" dirty="0" smtClean="0">
                <a:solidFill>
                  <a:schemeClr val="tx1"/>
                </a:solidFill>
                <a:effectLst/>
                <a:latin typeface="+mn-lt"/>
                <a:ea typeface="+mn-ea"/>
                <a:cs typeface="+mn-cs"/>
              </a:rPr>
              <a:t> Health Advocates </a:t>
            </a:r>
            <a:r>
              <a:rPr lang="en-GB" sz="1200" kern="1200" dirty="0" smtClean="0">
                <a:solidFill>
                  <a:schemeClr val="tx1"/>
                </a:solidFill>
                <a:effectLst/>
                <a:latin typeface="+mn-lt"/>
                <a:ea typeface="+mn-ea"/>
                <a:cs typeface="+mn-cs"/>
              </a:rPr>
              <a:t> were involved in a series of workshops exploring health issues related to sexual exploitation.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Following these workshops young people developed a number of resources to share messages including short animated films and a booklet written with them to explain how the films could and should be used in schools and other settings (AYPH Be Healthy, 2013).</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The health advocates received accreditation for their work and have presented at a number of different events to different groups.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smtClean="0">
                <a:solidFill>
                  <a:schemeClr val="tx1"/>
                </a:solidFill>
                <a:effectLst/>
                <a:latin typeface="+mn-lt"/>
                <a:ea typeface="+mn-ea"/>
                <a:cs typeface="+mn-cs"/>
              </a:rPr>
              <a:t>Two of the young people are now developing their own project focussing on peer support </a:t>
            </a:r>
            <a:endParaRPr lang="en-GB"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A81F933D-4697-9D4B-A72B-0D0B2FE94FF5}" type="slidenum">
              <a:rPr lang="en-US" smtClean="0"/>
              <a:t>7</a:t>
            </a:fld>
            <a:endParaRPr lang="en-US"/>
          </a:p>
        </p:txBody>
      </p:sp>
    </p:spTree>
    <p:extLst>
      <p:ext uri="{BB962C8B-B14F-4D97-AF65-F5344CB8AC3E}">
        <p14:creationId xmlns:p14="http://schemas.microsoft.com/office/powerpoint/2010/main" val="2038601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dirty="0" smtClean="0">
                <a:solidFill>
                  <a:schemeClr val="tx1"/>
                </a:solidFill>
                <a:effectLst/>
                <a:latin typeface="+mn-lt"/>
                <a:ea typeface="+mn-ea"/>
                <a:cs typeface="+mn-cs"/>
              </a:rPr>
              <a:t>Making Justice Work</a:t>
            </a:r>
          </a:p>
          <a:p>
            <a:pPr marL="171450" marR="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dirty="0" smtClean="0">
                <a:solidFill>
                  <a:schemeClr val="tx1"/>
                </a:solidFill>
                <a:effectLst/>
                <a:latin typeface="+mn-lt"/>
                <a:ea typeface="+mn-ea"/>
                <a:cs typeface="+mn-cs"/>
              </a:rPr>
              <a:t>The project was led by my colleagues</a:t>
            </a:r>
            <a:r>
              <a:rPr lang="en-GB" sz="1200" b="0" i="0" u="none" strike="noStrike" kern="1200" baseline="0" dirty="0" smtClean="0">
                <a:solidFill>
                  <a:schemeClr val="tx1"/>
                </a:solidFill>
                <a:effectLst/>
                <a:latin typeface="+mn-lt"/>
                <a:ea typeface="+mn-ea"/>
                <a:cs typeface="+mn-cs"/>
              </a:rPr>
              <a:t> Helen Beckett and Camille Warrington and explored with young people who had experience of the criminal justice system their experiences of police investigations and the courts</a:t>
            </a:r>
          </a:p>
          <a:p>
            <a:pPr marL="171450" marR="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baseline="0" dirty="0" smtClean="0">
                <a:solidFill>
                  <a:schemeClr val="tx1"/>
                </a:solidFill>
                <a:effectLst/>
                <a:latin typeface="+mn-lt"/>
                <a:ea typeface="+mn-ea"/>
                <a:cs typeface="+mn-cs"/>
              </a:rPr>
              <a:t>The research was</a:t>
            </a:r>
            <a:r>
              <a:rPr lang="en-GB" sz="1200" b="0" i="0" u="none" strike="noStrike" kern="1200" dirty="0" smtClean="0">
                <a:solidFill>
                  <a:schemeClr val="tx1"/>
                </a:solidFill>
                <a:effectLst/>
                <a:latin typeface="+mn-lt"/>
                <a:ea typeface="+mn-ea"/>
                <a:cs typeface="+mn-cs"/>
              </a:rPr>
              <a:t> done</a:t>
            </a:r>
            <a:r>
              <a:rPr lang="en-GB" sz="1200" b="0" i="0" u="none" strike="noStrike" kern="1200" baseline="0" dirty="0" smtClean="0">
                <a:solidFill>
                  <a:schemeClr val="tx1"/>
                </a:solidFill>
                <a:effectLst/>
                <a:latin typeface="+mn-lt"/>
                <a:ea typeface="+mn-ea"/>
                <a:cs typeface="+mn-cs"/>
              </a:rPr>
              <a:t> in collaboration with </a:t>
            </a:r>
            <a:r>
              <a:rPr lang="en-GB" sz="1200" b="0" i="0" u="none" strike="noStrike" kern="1200" dirty="0" smtClean="0">
                <a:solidFill>
                  <a:schemeClr val="tx1"/>
                </a:solidFill>
                <a:effectLst/>
                <a:latin typeface="+mn-lt"/>
                <a:ea typeface="+mn-ea"/>
                <a:cs typeface="+mn-cs"/>
              </a:rPr>
              <a:t>three local specialist projects </a:t>
            </a:r>
          </a:p>
          <a:p>
            <a:pPr marL="171450" marR="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dirty="0" smtClean="0">
                <a:solidFill>
                  <a:schemeClr val="tx1"/>
                </a:solidFill>
                <a:effectLst/>
                <a:latin typeface="+mn-lt"/>
                <a:ea typeface="+mn-ea"/>
                <a:cs typeface="+mn-cs"/>
              </a:rPr>
              <a:t>And</a:t>
            </a:r>
            <a:r>
              <a:rPr lang="en-GB" sz="1200" b="0" i="0" u="none" strike="noStrike" kern="1200" baseline="0" dirty="0" smtClean="0">
                <a:solidFill>
                  <a:schemeClr val="tx1"/>
                </a:solidFill>
                <a:effectLst/>
                <a:latin typeface="+mn-lt"/>
                <a:ea typeface="+mn-ea"/>
                <a:cs typeface="+mn-cs"/>
              </a:rPr>
              <a:t>  the</a:t>
            </a:r>
            <a:r>
              <a:rPr lang="en-GB" sz="1200" b="0" i="0" u="none" strike="noStrike" kern="1200" dirty="0" smtClean="0">
                <a:solidFill>
                  <a:schemeClr val="tx1"/>
                </a:solidFill>
                <a:effectLst/>
                <a:latin typeface="+mn-lt"/>
                <a:ea typeface="+mn-ea"/>
                <a:cs typeface="+mn-cs"/>
              </a:rPr>
              <a:t> project</a:t>
            </a:r>
            <a:r>
              <a:rPr lang="en-GB" sz="1200" b="0" i="0" u="none" strike="noStrike" kern="1200" baseline="0" dirty="0" smtClean="0">
                <a:solidFill>
                  <a:schemeClr val="tx1"/>
                </a:solidFill>
                <a:effectLst/>
                <a:latin typeface="+mn-lt"/>
                <a:ea typeface="+mn-ea"/>
                <a:cs typeface="+mn-cs"/>
              </a:rPr>
              <a:t> drew </a:t>
            </a:r>
            <a:r>
              <a:rPr lang="en-GB" sz="1200" b="0" i="0" u="none" strike="noStrike" kern="1200" dirty="0" smtClean="0">
                <a:solidFill>
                  <a:schemeClr val="tx1"/>
                </a:solidFill>
                <a:effectLst/>
                <a:latin typeface="+mn-lt"/>
                <a:ea typeface="+mn-ea"/>
                <a:cs typeface="+mn-cs"/>
              </a:rPr>
              <a:t>on participatory research methods</a:t>
            </a:r>
            <a:r>
              <a:rPr lang="en-GB" sz="1200" b="0" i="0" u="none" strike="noStrike" kern="1200" baseline="0" dirty="0" smtClean="0">
                <a:solidFill>
                  <a:schemeClr val="tx1"/>
                </a:solidFill>
                <a:effectLst/>
                <a:latin typeface="+mn-lt"/>
                <a:ea typeface="+mn-ea"/>
                <a:cs typeface="+mn-cs"/>
              </a:rPr>
              <a:t> learning from </a:t>
            </a:r>
            <a:r>
              <a:rPr lang="en-GB" sz="1200" b="0" i="0" u="none" strike="noStrike" kern="1200" dirty="0" smtClean="0">
                <a:solidFill>
                  <a:schemeClr val="tx1"/>
                </a:solidFill>
                <a:effectLst/>
                <a:latin typeface="+mn-lt"/>
                <a:ea typeface="+mn-ea"/>
                <a:cs typeface="+mn-cs"/>
              </a:rPr>
              <a:t>service users' expertise to identify means of improving the</a:t>
            </a:r>
            <a:r>
              <a:rPr lang="en-GB" sz="1200" b="0" i="0" u="none" strike="noStrike" kern="1200" baseline="0" dirty="0" smtClean="0">
                <a:solidFill>
                  <a:schemeClr val="tx1"/>
                </a:solidFill>
                <a:effectLst/>
                <a:latin typeface="+mn-lt"/>
                <a:ea typeface="+mn-ea"/>
                <a:cs typeface="+mn-cs"/>
              </a:rPr>
              <a:t> system</a:t>
            </a:r>
          </a:p>
          <a:p>
            <a:pPr marL="171450" marR="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dirty="0" smtClean="0">
                <a:solidFill>
                  <a:schemeClr val="tx1"/>
                </a:solidFill>
                <a:effectLst/>
                <a:latin typeface="+mn-lt"/>
                <a:ea typeface="+mn-ea"/>
                <a:cs typeface="+mn-cs"/>
              </a:rPr>
              <a:t>The</a:t>
            </a:r>
            <a:r>
              <a:rPr lang="en-GB" sz="1200" b="0" i="0" u="none" strike="noStrike" kern="1200" baseline="0" dirty="0" smtClean="0">
                <a:solidFill>
                  <a:schemeClr val="tx1"/>
                </a:solidFill>
                <a:effectLst/>
                <a:latin typeface="+mn-lt"/>
                <a:ea typeface="+mn-ea"/>
                <a:cs typeface="+mn-cs"/>
              </a:rPr>
              <a:t> project </a:t>
            </a:r>
            <a:r>
              <a:rPr lang="en-GB" sz="1200" b="0" i="0" u="none" strike="noStrike" kern="1200" dirty="0" smtClean="0">
                <a:solidFill>
                  <a:schemeClr val="tx1"/>
                </a:solidFill>
                <a:effectLst/>
                <a:latin typeface="+mn-lt"/>
                <a:ea typeface="+mn-ea"/>
                <a:cs typeface="+mn-cs"/>
              </a:rPr>
              <a:t>involved young people as 'experts' rather than 'victims‘</a:t>
            </a:r>
            <a:r>
              <a:rPr lang="en-GB" sz="1200" b="0" i="0" u="none" strike="noStrike" kern="1200" baseline="0" dirty="0" smtClean="0">
                <a:solidFill>
                  <a:schemeClr val="tx1"/>
                </a:solidFill>
                <a:effectLst/>
                <a:latin typeface="+mn-lt"/>
                <a:ea typeface="+mn-ea"/>
                <a:cs typeface="+mn-cs"/>
              </a:rPr>
              <a:t> and in addition to working with the researchers developed a short film to share their messages </a:t>
            </a:r>
            <a:endParaRPr lang="en-GB" dirty="0"/>
          </a:p>
        </p:txBody>
      </p:sp>
      <p:sp>
        <p:nvSpPr>
          <p:cNvPr id="4" name="Slide Number Placeholder 3"/>
          <p:cNvSpPr>
            <a:spLocks noGrp="1"/>
          </p:cNvSpPr>
          <p:nvPr>
            <p:ph type="sldNum" sz="quarter" idx="10"/>
          </p:nvPr>
        </p:nvSpPr>
        <p:spPr/>
        <p:txBody>
          <a:bodyPr/>
          <a:lstStyle/>
          <a:p>
            <a:fld id="{A81F933D-4697-9D4B-A72B-0D0B2FE94FF5}" type="slidenum">
              <a:rPr lang="en-US" smtClean="0"/>
              <a:t>9</a:t>
            </a:fld>
            <a:endParaRPr lang="en-US"/>
          </a:p>
        </p:txBody>
      </p:sp>
    </p:spTree>
    <p:extLst>
      <p:ext uri="{BB962C8B-B14F-4D97-AF65-F5344CB8AC3E}">
        <p14:creationId xmlns:p14="http://schemas.microsoft.com/office/powerpoint/2010/main" val="2587355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And thirdly, Our Voices</a:t>
            </a:r>
          </a:p>
          <a:p>
            <a:pPr marL="171450" indent="-171450">
              <a:buFont typeface="Arial" panose="020B0604020202020204" pitchFamily="34" charset="0"/>
              <a:buChar char="•"/>
            </a:pPr>
            <a:r>
              <a:rPr lang="en-GB" baseline="0" dirty="0" smtClean="0"/>
              <a:t>So Our Voices is a pan-European project which aims to promote the involvement of young people affected by SV in prevention efforts</a:t>
            </a:r>
          </a:p>
          <a:p>
            <a:pPr marL="171450" indent="-171450">
              <a:buFont typeface="Arial" panose="020B0604020202020204" pitchFamily="34" charset="0"/>
              <a:buChar char="•"/>
            </a:pPr>
            <a:r>
              <a:rPr lang="en-GB" baseline="0" dirty="0" smtClean="0"/>
              <a:t>One of the first activities we did for OV was to work with seven partner projects in the UK, Albania and Bulgaria to identify youth advisors that we could work with during the early stages of the project to get a sense of what </a:t>
            </a:r>
            <a:r>
              <a:rPr lang="en-GB" baseline="0" dirty="0" err="1" smtClean="0"/>
              <a:t>yp</a:t>
            </a:r>
            <a:r>
              <a:rPr lang="en-GB" baseline="0" dirty="0" smtClean="0"/>
              <a:t> felt were happening in their local contexts, what they felt the barriers and challenges were for young people when it came to understanding SV and getting advice and support, what needed to be done to prevent sexual violence and how young people could be involved . </a:t>
            </a:r>
          </a:p>
          <a:p>
            <a:pPr marL="171450" indent="-171450">
              <a:buFont typeface="Arial" panose="020B0604020202020204" pitchFamily="34" charset="0"/>
              <a:buChar char="•"/>
            </a:pPr>
            <a:r>
              <a:rPr lang="en-GB" baseline="0" dirty="0" smtClean="0"/>
              <a:t>At the IC we developed a series of interactive workshop plans that aimed to stimulate discussion and to involve young people in mapping and raking problems and solutions in their local communities</a:t>
            </a:r>
          </a:p>
          <a:p>
            <a:pPr marL="171450" indent="-171450">
              <a:buFont typeface="Arial" panose="020B0604020202020204" pitchFamily="34" charset="0"/>
              <a:buChar char="•"/>
            </a:pPr>
            <a:r>
              <a:rPr lang="en-GB" baseline="0" dirty="0" smtClean="0"/>
              <a:t>We are now moving into the second phase of this project and are sharing and building on the views and ideas from Youth Advisors to fundraise for further work and are now working with the Youth Advisors to help in the dissemination of the messages from the consultations</a:t>
            </a:r>
          </a:p>
        </p:txBody>
      </p:sp>
      <p:sp>
        <p:nvSpPr>
          <p:cNvPr id="4" name="Slide Number Placeholder 3"/>
          <p:cNvSpPr>
            <a:spLocks noGrp="1"/>
          </p:cNvSpPr>
          <p:nvPr>
            <p:ph type="sldNum" sz="quarter" idx="10"/>
          </p:nvPr>
        </p:nvSpPr>
        <p:spPr/>
        <p:txBody>
          <a:bodyPr/>
          <a:lstStyle/>
          <a:p>
            <a:fld id="{A81F933D-4697-9D4B-A72B-0D0B2FE94FF5}" type="slidenum">
              <a:rPr lang="en-US" smtClean="0"/>
              <a:t>11</a:t>
            </a:fld>
            <a:endParaRPr lang="en-US"/>
          </a:p>
        </p:txBody>
      </p:sp>
    </p:spTree>
    <p:extLst>
      <p:ext uri="{BB962C8B-B14F-4D97-AF65-F5344CB8AC3E}">
        <p14:creationId xmlns:p14="http://schemas.microsoft.com/office/powerpoint/2010/main" val="2038601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aseline="0" dirty="0" smtClean="0"/>
          </a:p>
        </p:txBody>
      </p:sp>
      <p:sp>
        <p:nvSpPr>
          <p:cNvPr id="4" name="Slide Number Placeholder 3"/>
          <p:cNvSpPr>
            <a:spLocks noGrp="1"/>
          </p:cNvSpPr>
          <p:nvPr>
            <p:ph type="sldNum" sz="quarter" idx="10"/>
          </p:nvPr>
        </p:nvSpPr>
        <p:spPr/>
        <p:txBody>
          <a:bodyPr/>
          <a:lstStyle/>
          <a:p>
            <a:fld id="{A81F933D-4697-9D4B-A72B-0D0B2FE94FF5}" type="slidenum">
              <a:rPr lang="en-US" smtClean="0"/>
              <a:t>12</a:t>
            </a:fld>
            <a:endParaRPr lang="en-US"/>
          </a:p>
        </p:txBody>
      </p:sp>
    </p:spTree>
    <p:extLst>
      <p:ext uri="{BB962C8B-B14F-4D97-AF65-F5344CB8AC3E}">
        <p14:creationId xmlns:p14="http://schemas.microsoft.com/office/powerpoint/2010/main" val="2038601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AD3BBED2-3F0C-284F-B3CA-DE20101F5800}" type="datetimeFigureOut">
              <a:rPr lang="en-US" smtClean="0"/>
              <a:pPr/>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0320F5-B6E5-FD41-B1EE-DE9156EB328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39406" y="556730"/>
            <a:ext cx="7747393" cy="860908"/>
          </a:xfrm>
          <a:prstGeom prst="rect">
            <a:avLst/>
          </a:prstGeom>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D3BBED2-3F0C-284F-B3CA-DE20101F5800}" type="datetimeFigureOut">
              <a:rPr lang="en-US" smtClean="0"/>
              <a:pPr/>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0320F5-B6E5-FD41-B1EE-DE9156EB328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D3BBED2-3F0C-284F-B3CA-DE20101F5800}" type="datetimeFigureOut">
              <a:rPr lang="en-US" smtClean="0"/>
              <a:pPr/>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0320F5-B6E5-FD41-B1EE-DE9156EB328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r>
              <a:rPr lang="en-GB" smtClean="0"/>
              <a:t>Presentation Title</a:t>
            </a: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smtClean="0"/>
              <a:t>Presentation Date</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3FF55C95-877A-6342-9D10-715A1FB67DF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r>
              <a:rPr lang="en-GB" smtClean="0"/>
              <a:t>Presentation Title</a:t>
            </a: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smtClean="0"/>
              <a:t>Presentation Date</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66DA7C57-8545-144D-9889-2E4E1AAD0B36}"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r>
              <a:rPr lang="en-GB" smtClean="0"/>
              <a:t>Presentation Title</a:t>
            </a: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smtClean="0"/>
              <a:t>Presentation Date</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EF44BFCD-3CD5-F849-8DCD-BF4782F0A9F2}"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r>
              <a:rPr lang="en-GB" smtClean="0"/>
              <a:t>Presentation Title</a:t>
            </a: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smtClean="0"/>
              <a:t>Presentation Date</a:t>
            </a: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38C848D6-9845-4D44-AE65-073CB10078EA}"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a:defRPr/>
            </a:lvl1pPr>
          </a:lstStyle>
          <a:p>
            <a:pPr>
              <a:defRPr/>
            </a:pPr>
            <a:r>
              <a:rPr lang="en-GB" smtClean="0"/>
              <a:t>Presentation Title</a:t>
            </a:r>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smtClean="0"/>
              <a:t>Presentation Date</a:t>
            </a: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EAFA9528-E731-3E40-B3E6-47849B458240}"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a:defRPr/>
            </a:lvl1pPr>
          </a:lstStyle>
          <a:p>
            <a:pPr>
              <a:defRPr/>
            </a:pPr>
            <a:r>
              <a:rPr lang="en-GB" smtClean="0"/>
              <a:t>Presentation Title</a:t>
            </a:r>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smtClean="0"/>
              <a:t>Presentation Date</a:t>
            </a: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03955397-FCBF-0248-85C3-0E80AB66F564}"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lvl1pPr>
          </a:lstStyle>
          <a:p>
            <a:pPr>
              <a:defRPr/>
            </a:pPr>
            <a:r>
              <a:rPr lang="en-GB" smtClean="0"/>
              <a:t>Presentation Title</a:t>
            </a:r>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smtClean="0"/>
              <a:t>Presentation Date</a:t>
            </a: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88E42966-D0DE-044A-AEFA-3566C06465F5}"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r>
              <a:rPr lang="en-GB" smtClean="0"/>
              <a:t>Presentation Title</a:t>
            </a: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smtClean="0"/>
              <a:t>Presentation Date</a:t>
            </a: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90E5CD14-AFD5-9544-9AE9-4AF9ACD1FD7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39406" y="556730"/>
            <a:ext cx="7747393" cy="860908"/>
          </a:xfrm>
          <a:prstGeom prst="rect">
            <a:avLst/>
          </a:prstGeom>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D3BBED2-3F0C-284F-B3CA-DE20101F5800}" type="datetimeFigureOut">
              <a:rPr lang="en-US" smtClean="0"/>
              <a:pPr/>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0320F5-B6E5-FD41-B1EE-DE9156EB3285}"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r>
              <a:rPr lang="en-GB" smtClean="0"/>
              <a:t>Presentation Title</a:t>
            </a: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smtClean="0"/>
              <a:t>Presentation Date</a:t>
            </a: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F914E39D-D067-7446-820A-283470581682}"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r>
              <a:rPr lang="en-GB" smtClean="0"/>
              <a:t>Presentation Title</a:t>
            </a: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smtClean="0"/>
              <a:t>Presentation Date</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0BFF1B25-6623-0749-9B46-E196D2023EBD}"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r>
              <a:rPr lang="en-GB" smtClean="0"/>
              <a:t>Presentation Title</a:t>
            </a: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smtClean="0"/>
              <a:t>Presentation Date</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E6A5FCEE-0668-B44F-8680-DFF1545A7B46}"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r>
              <a:rPr lang="en-GB" smtClean="0"/>
              <a:t>Presentation Title</a:t>
            </a: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smtClean="0"/>
              <a:t>Presentation Date</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3FF55C95-877A-6342-9D10-715A1FB67DF5}"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r>
              <a:rPr lang="en-GB" smtClean="0"/>
              <a:t>Presentation Title</a:t>
            </a: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smtClean="0"/>
              <a:t>Presentation Date</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66DA7C57-8545-144D-9889-2E4E1AAD0B36}"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r>
              <a:rPr lang="en-GB" smtClean="0"/>
              <a:t>Presentation Title</a:t>
            </a: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smtClean="0"/>
              <a:t>Presentation Date</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EF44BFCD-3CD5-F849-8DCD-BF4782F0A9F2}"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r>
              <a:rPr lang="en-GB" smtClean="0"/>
              <a:t>Presentation Title</a:t>
            </a: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smtClean="0"/>
              <a:t>Presentation Date</a:t>
            </a: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38C848D6-9845-4D44-AE65-073CB10078EA}"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a:defRPr/>
            </a:lvl1pPr>
          </a:lstStyle>
          <a:p>
            <a:pPr>
              <a:defRPr/>
            </a:pPr>
            <a:r>
              <a:rPr lang="en-GB" smtClean="0"/>
              <a:t>Presentation Title</a:t>
            </a:r>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smtClean="0"/>
              <a:t>Presentation Date</a:t>
            </a: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EAFA9528-E731-3E40-B3E6-47849B458240}"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a:defRPr/>
            </a:lvl1pPr>
          </a:lstStyle>
          <a:p>
            <a:pPr>
              <a:defRPr/>
            </a:pPr>
            <a:r>
              <a:rPr lang="en-GB" smtClean="0"/>
              <a:t>Presentation Title</a:t>
            </a:r>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smtClean="0"/>
              <a:t>Presentation Date</a:t>
            </a: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03955397-FCBF-0248-85C3-0E80AB66F564}"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lvl1pPr>
          </a:lstStyle>
          <a:p>
            <a:pPr>
              <a:defRPr/>
            </a:pPr>
            <a:r>
              <a:rPr lang="en-GB" smtClean="0"/>
              <a:t>Presentation Title</a:t>
            </a:r>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smtClean="0"/>
              <a:t>Presentation Date</a:t>
            </a: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88E42966-D0DE-044A-AEFA-3566C06465F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AD3BBED2-3F0C-284F-B3CA-DE20101F5800}" type="datetimeFigureOut">
              <a:rPr lang="en-US" smtClean="0"/>
              <a:pPr/>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0320F5-B6E5-FD41-B1EE-DE9156EB3285}"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r>
              <a:rPr lang="en-GB" smtClean="0"/>
              <a:t>Presentation Title</a:t>
            </a: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smtClean="0"/>
              <a:t>Presentation Date</a:t>
            </a: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90E5CD14-AFD5-9544-9AE9-4AF9ACD1FD73}"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r>
              <a:rPr lang="en-GB" smtClean="0"/>
              <a:t>Presentation Title</a:t>
            </a: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smtClean="0"/>
              <a:t>Presentation Date</a:t>
            </a: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F914E39D-D067-7446-820A-283470581682}"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r>
              <a:rPr lang="en-GB" smtClean="0"/>
              <a:t>Presentation Title</a:t>
            </a: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smtClean="0"/>
              <a:t>Presentation Date</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0BFF1B25-6623-0749-9B46-E196D2023EBD}"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r>
              <a:rPr lang="en-GB" smtClean="0"/>
              <a:t>Presentation Title</a:t>
            </a: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smtClean="0"/>
              <a:t>Presentation Date</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E6A5FCEE-0668-B44F-8680-DFF1545A7B46}"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a:solidFill>
                  <a:srgbClr val="000000"/>
                </a:solidFill>
              </a:rPr>
              <a:t>Not to be reproduced without permission from the author</a:t>
            </a: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4375F8-FA67-4157-A254-D2AC13B89E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772685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a:solidFill>
                  <a:srgbClr val="000000"/>
                </a:solidFill>
              </a:rPr>
              <a:t>Not to be reproduced without permission from the author</a:t>
            </a: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04A914-4413-45B2-B154-FD794C580A0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118291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a:solidFill>
                  <a:srgbClr val="000000"/>
                </a:solidFill>
              </a:rPr>
              <a:t>Not to be reproduced without permission from the author</a:t>
            </a: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EE7E25-EC16-412C-BCC0-B20C423A6B6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64103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ltLang="en-US">
                <a:solidFill>
                  <a:srgbClr val="000000"/>
                </a:solidFill>
              </a:rPr>
              <a:t>Not to be reproduced without permission from the author</a:t>
            </a: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716EFE7-C3C5-496A-B324-246264123F9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743786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GB" altLang="en-US">
                <a:solidFill>
                  <a:srgbClr val="000000"/>
                </a:solidFill>
              </a:rPr>
              <a:t>Not to be reproduced without permission from the author</a:t>
            </a: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1B72D18-992D-4EC3-A286-C2013B34643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028500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GB" altLang="en-US">
                <a:solidFill>
                  <a:srgbClr val="000000"/>
                </a:solidFill>
              </a:rPr>
              <a:t>Not to be reproduced without permission from the author</a:t>
            </a: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E74ADF8-8E32-4FD4-BC9A-8E72C33E273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65611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39406" y="556730"/>
            <a:ext cx="7747393" cy="860908"/>
          </a:xfrm>
          <a:prstGeom prst="rect">
            <a:avLst/>
          </a:prstGeom>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AD3BBED2-3F0C-284F-B3CA-DE20101F5800}" type="datetimeFigureOut">
              <a:rPr lang="en-US" smtClean="0"/>
              <a:pPr/>
              <a:t>1/22/2016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0320F5-B6E5-FD41-B1EE-DE9156EB3285}"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GB" altLang="en-US">
                <a:solidFill>
                  <a:srgbClr val="000000"/>
                </a:solidFill>
              </a:rPr>
              <a:t>Not to be reproduced without permission from the author</a:t>
            </a: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1362F1-1BEB-4E62-9939-77CE5380063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417849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ltLang="en-US">
                <a:solidFill>
                  <a:srgbClr val="000000"/>
                </a:solidFill>
              </a:rPr>
              <a:t>Not to be reproduced without permission from the author</a:t>
            </a: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0AA56-E37F-4A68-B180-A8FD5C850F5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07157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ltLang="en-US">
                <a:solidFill>
                  <a:srgbClr val="000000"/>
                </a:solidFill>
              </a:rPr>
              <a:t>Not to be reproduced without permission from the author</a:t>
            </a: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3059C5-13ED-44B8-BC00-1E37C07A48F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603750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a:solidFill>
                  <a:srgbClr val="000000"/>
                </a:solidFill>
              </a:rPr>
              <a:t>Not to be reproduced without permission from the author</a:t>
            </a: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50B82C-83CB-4D7A-8D1B-FC9132592D3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798415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a:solidFill>
                  <a:srgbClr val="000000"/>
                </a:solidFill>
              </a:rPr>
              <a:t>Not to be reproduced without permission from the author</a:t>
            </a: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032BB1-B555-4715-83A2-0E7C95474C8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14106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39406" y="556730"/>
            <a:ext cx="7747393" cy="860908"/>
          </a:xfrm>
          <a:prstGeom prst="rect">
            <a:avLst/>
          </a:prstGeo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AD3BBED2-3F0C-284F-B3CA-DE20101F5800}" type="datetimeFigureOut">
              <a:rPr lang="en-US" smtClean="0"/>
              <a:pPr/>
              <a:t>1/22/2016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0320F5-B6E5-FD41-B1EE-DE9156EB328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39406" y="556730"/>
            <a:ext cx="7747393" cy="860908"/>
          </a:xfrm>
          <a:prstGeom prst="rect">
            <a:avLst/>
          </a:prstGeom>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AD3BBED2-3F0C-284F-B3CA-DE20101F5800}" type="datetimeFigureOut">
              <a:rPr lang="en-US" smtClean="0"/>
              <a:pPr/>
              <a:t>1/22/2016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0320F5-B6E5-FD41-B1EE-DE9156EB328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3BBED2-3F0C-284F-B3CA-DE20101F5800}" type="datetimeFigureOut">
              <a:rPr lang="en-US" smtClean="0"/>
              <a:pPr/>
              <a:t>1/22/2016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0320F5-B6E5-FD41-B1EE-DE9156EB328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AD3BBED2-3F0C-284F-B3CA-DE20101F5800}" type="datetimeFigureOut">
              <a:rPr lang="en-US" smtClean="0"/>
              <a:pPr/>
              <a:t>1/22/2016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0320F5-B6E5-FD41-B1EE-DE9156EB328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AD3BBED2-3F0C-284F-B3CA-DE20101F5800}" type="datetimeFigureOut">
              <a:rPr lang="en-US" smtClean="0"/>
              <a:pPr/>
              <a:t>1/22/2016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0320F5-B6E5-FD41-B1EE-DE9156EB328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emf"/><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1600200"/>
            <a:ext cx="9144000" cy="4525963"/>
          </a:xfrm>
          <a:prstGeom prst="rect">
            <a:avLst/>
          </a:prstGeom>
          <a:solidFill>
            <a:srgbClr val="409639">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2583575"/>
            <a:ext cx="8229600" cy="1992050"/>
          </a:xfrm>
          <a:prstGeom prst="rect">
            <a:avLst/>
          </a:prstGeom>
        </p:spPr>
        <p:txBody>
          <a:bodyPr vert="horz" lIns="91440" tIns="45720" rIns="91440" bIns="45720" rtlCol="0">
            <a:normAutofit/>
          </a:bodyPr>
          <a:lstStyle/>
          <a:p>
            <a:pPr lvl="0"/>
            <a:r>
              <a:rPr lang="en-GB" dirty="0" smtClean="0"/>
              <a:t>Presentation Title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3BBED2-3F0C-284F-B3CA-DE20101F5800}" type="datetimeFigureOut">
              <a:rPr lang="en-US" smtClean="0"/>
              <a:pPr/>
              <a:t>1/22/2016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0320F5-B6E5-FD41-B1EE-DE9156EB3285}" type="slidenum">
              <a:rPr lang="en-US" smtClean="0"/>
              <a:pPr/>
              <a:t>‹#›</a:t>
            </a:fld>
            <a:endParaRPr lang="en-US"/>
          </a:p>
        </p:txBody>
      </p:sp>
      <p:pic>
        <p:nvPicPr>
          <p:cNvPr id="7" name="Picture 6" descr="UOB_Logo-01.jpg"/>
          <p:cNvPicPr>
            <a:picLocks noChangeAspect="1"/>
          </p:cNvPicPr>
          <p:nvPr/>
        </p:nvPicPr>
        <p:blipFill>
          <a:blip r:embed="rId13"/>
          <a:stretch>
            <a:fillRect/>
          </a:stretch>
        </p:blipFill>
        <p:spPr>
          <a:xfrm>
            <a:off x="387616" y="195357"/>
            <a:ext cx="2371895" cy="1008410"/>
          </a:xfrm>
          <a:prstGeom prst="rect">
            <a:avLst/>
          </a:prstGeom>
        </p:spPr>
      </p:pic>
      <p:pic>
        <p:nvPicPr>
          <p:cNvPr id="9" name="Picture 8" descr="Queens-logo-4-col-cmyk-2013.jpg"/>
          <p:cNvPicPr>
            <a:picLocks noChangeAspect="1"/>
          </p:cNvPicPr>
          <p:nvPr/>
        </p:nvPicPr>
        <p:blipFill>
          <a:blip r:embed="rId14"/>
          <a:stretch>
            <a:fillRect/>
          </a:stretch>
        </p:blipFill>
        <p:spPr>
          <a:xfrm>
            <a:off x="7787618" y="195357"/>
            <a:ext cx="977464" cy="1289734"/>
          </a:xfrm>
          <a:prstGeom prst="rect">
            <a:avLst/>
          </a:prstGeom>
        </p:spPr>
      </p:pic>
      <p:pic>
        <p:nvPicPr>
          <p:cNvPr id="11" name="Picture 10" descr="InternationalCentreBranding_Logo-01.jpg"/>
          <p:cNvPicPr>
            <a:picLocks noChangeAspect="1"/>
          </p:cNvPicPr>
          <p:nvPr/>
        </p:nvPicPr>
        <p:blipFill>
          <a:blip r:embed="rId15"/>
          <a:stretch>
            <a:fillRect/>
          </a:stretch>
        </p:blipFill>
        <p:spPr>
          <a:xfrm>
            <a:off x="3287929" y="532616"/>
            <a:ext cx="3992484" cy="64505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ctr" defTabSz="457200" rtl="0" eaLnBrk="1" latinLnBrk="0" hangingPunct="1">
        <a:spcBef>
          <a:spcPct val="20000"/>
        </a:spcBef>
        <a:buFont typeface="Arial"/>
        <a:buNone/>
        <a:defRPr sz="4800" b="0" i="0" kern="1200">
          <a:solidFill>
            <a:schemeClr val="tx1"/>
          </a:solidFill>
          <a:latin typeface="Arial MT"/>
          <a:ea typeface="+mn-ea"/>
          <a:cs typeface="Arial MT"/>
        </a:defRPr>
      </a:lvl1pPr>
      <a:lvl2pPr marL="742950" indent="-285750" algn="ctr"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ctr"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ctr"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ctr"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1600200"/>
            <a:ext cx="9144000" cy="4525963"/>
          </a:xfrm>
          <a:prstGeom prst="rect">
            <a:avLst/>
          </a:prstGeom>
          <a:solidFill>
            <a:srgbClr val="3F9538">
              <a:alpha val="2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a:t>Headline goes here</a:t>
            </a:r>
            <a:endParaRPr lang="en-US" dirty="0"/>
          </a:p>
        </p:txBody>
      </p:sp>
      <p:sp>
        <p:nvSpPr>
          <p:cNvPr id="1028" name="Text Placeholder 2"/>
          <p:cNvSpPr>
            <a:spLocks noGrp="1"/>
          </p:cNvSpPr>
          <p:nvPr>
            <p:ph type="body" idx="1"/>
          </p:nvPr>
        </p:nvSpPr>
        <p:spPr bwMode="auto">
          <a:xfrm>
            <a:off x="457200" y="1704986"/>
            <a:ext cx="8229600" cy="44211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p:txBody>
      </p:sp>
      <p:pic>
        <p:nvPicPr>
          <p:cNvPr id="9" name="Picture 8" descr="UOB_Logo-01.jpg"/>
          <p:cNvPicPr>
            <a:picLocks noChangeAspect="1"/>
          </p:cNvPicPr>
          <p:nvPr/>
        </p:nvPicPr>
        <p:blipFill>
          <a:blip r:embed="rId13"/>
          <a:stretch>
            <a:fillRect/>
          </a:stretch>
        </p:blipFill>
        <p:spPr>
          <a:xfrm>
            <a:off x="4572000" y="6160959"/>
            <a:ext cx="1344058" cy="571426"/>
          </a:xfrm>
          <a:prstGeom prst="rect">
            <a:avLst/>
          </a:prstGeom>
        </p:spPr>
      </p:pic>
      <p:pic>
        <p:nvPicPr>
          <p:cNvPr id="10" name="Picture 9" descr="InternationalCentreBranding_Logo-01.jpg"/>
          <p:cNvPicPr>
            <a:picLocks noChangeAspect="1"/>
          </p:cNvPicPr>
          <p:nvPr/>
        </p:nvPicPr>
        <p:blipFill>
          <a:blip r:embed="rId14"/>
          <a:stretch>
            <a:fillRect/>
          </a:stretch>
        </p:blipFill>
        <p:spPr>
          <a:xfrm>
            <a:off x="6232744" y="6326053"/>
            <a:ext cx="2514942" cy="40633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sldNum="0" hdr="0" ftr="0" dt="0"/>
  <p:txStyles>
    <p:titleStyle>
      <a:lvl1pPr algn="l" defTabSz="457200" rtl="0" fontAlgn="base">
        <a:spcBef>
          <a:spcPct val="0"/>
        </a:spcBef>
        <a:spcAft>
          <a:spcPct val="0"/>
        </a:spcAft>
        <a:defRPr sz="3200" kern="1200">
          <a:solidFill>
            <a:schemeClr val="tx1"/>
          </a:solidFill>
          <a:latin typeface="Georgia"/>
          <a:ea typeface="Geneva" charset="-128"/>
          <a:cs typeface="Georgia"/>
        </a:defRPr>
      </a:lvl1pPr>
      <a:lvl2pPr algn="l" defTabSz="457200" rtl="0" fontAlgn="base">
        <a:spcBef>
          <a:spcPct val="0"/>
        </a:spcBef>
        <a:spcAft>
          <a:spcPct val="0"/>
        </a:spcAft>
        <a:defRPr sz="3600">
          <a:solidFill>
            <a:schemeClr val="tx1"/>
          </a:solidFill>
          <a:latin typeface="Georgia" charset="0"/>
          <a:ea typeface="Geneva" charset="-128"/>
        </a:defRPr>
      </a:lvl2pPr>
      <a:lvl3pPr algn="l" defTabSz="457200" rtl="0" fontAlgn="base">
        <a:spcBef>
          <a:spcPct val="0"/>
        </a:spcBef>
        <a:spcAft>
          <a:spcPct val="0"/>
        </a:spcAft>
        <a:defRPr sz="3600">
          <a:solidFill>
            <a:schemeClr val="tx1"/>
          </a:solidFill>
          <a:latin typeface="Georgia" charset="0"/>
          <a:ea typeface="Geneva" charset="-128"/>
        </a:defRPr>
      </a:lvl3pPr>
      <a:lvl4pPr algn="l" defTabSz="457200" rtl="0" fontAlgn="base">
        <a:spcBef>
          <a:spcPct val="0"/>
        </a:spcBef>
        <a:spcAft>
          <a:spcPct val="0"/>
        </a:spcAft>
        <a:defRPr sz="3600">
          <a:solidFill>
            <a:schemeClr val="tx1"/>
          </a:solidFill>
          <a:latin typeface="Georgia" charset="0"/>
          <a:ea typeface="Geneva" charset="-128"/>
        </a:defRPr>
      </a:lvl4pPr>
      <a:lvl5pPr algn="l" defTabSz="457200" rtl="0" fontAlgn="base">
        <a:spcBef>
          <a:spcPct val="0"/>
        </a:spcBef>
        <a:spcAft>
          <a:spcPct val="0"/>
        </a:spcAft>
        <a:defRPr sz="3600">
          <a:solidFill>
            <a:schemeClr val="tx1"/>
          </a:solidFill>
          <a:latin typeface="Georgia" charset="0"/>
          <a:ea typeface="Geneva" charset="-128"/>
        </a:defRPr>
      </a:lvl5pPr>
      <a:lvl6pPr marL="457200" algn="l" defTabSz="457200" rtl="0" fontAlgn="base">
        <a:spcBef>
          <a:spcPct val="0"/>
        </a:spcBef>
        <a:spcAft>
          <a:spcPct val="0"/>
        </a:spcAft>
        <a:defRPr sz="3600">
          <a:solidFill>
            <a:schemeClr val="tx1"/>
          </a:solidFill>
          <a:latin typeface="Georgia" charset="0"/>
          <a:ea typeface="Geneva" charset="-128"/>
        </a:defRPr>
      </a:lvl6pPr>
      <a:lvl7pPr marL="914400" algn="l" defTabSz="457200" rtl="0" fontAlgn="base">
        <a:spcBef>
          <a:spcPct val="0"/>
        </a:spcBef>
        <a:spcAft>
          <a:spcPct val="0"/>
        </a:spcAft>
        <a:defRPr sz="3600">
          <a:solidFill>
            <a:schemeClr val="tx1"/>
          </a:solidFill>
          <a:latin typeface="Georgia" charset="0"/>
          <a:ea typeface="Geneva" charset="-128"/>
        </a:defRPr>
      </a:lvl7pPr>
      <a:lvl8pPr marL="1371600" algn="l" defTabSz="457200" rtl="0" fontAlgn="base">
        <a:spcBef>
          <a:spcPct val="0"/>
        </a:spcBef>
        <a:spcAft>
          <a:spcPct val="0"/>
        </a:spcAft>
        <a:defRPr sz="3600">
          <a:solidFill>
            <a:schemeClr val="tx1"/>
          </a:solidFill>
          <a:latin typeface="Georgia" charset="0"/>
          <a:ea typeface="Geneva" charset="-128"/>
        </a:defRPr>
      </a:lvl8pPr>
      <a:lvl9pPr marL="1828800" algn="l" defTabSz="457200" rtl="0" fontAlgn="base">
        <a:spcBef>
          <a:spcPct val="0"/>
        </a:spcBef>
        <a:spcAft>
          <a:spcPct val="0"/>
        </a:spcAft>
        <a:defRPr sz="3600">
          <a:solidFill>
            <a:schemeClr val="tx1"/>
          </a:solidFill>
          <a:latin typeface="Georgia" charset="0"/>
          <a:ea typeface="Geneva" charset="-128"/>
        </a:defRPr>
      </a:lvl9pPr>
    </p:titleStyle>
    <p:bodyStyle>
      <a:lvl1pPr marL="342900" indent="-342900" algn="l" defTabSz="457200" rtl="0" fontAlgn="base">
        <a:spcBef>
          <a:spcPct val="20000"/>
        </a:spcBef>
        <a:spcAft>
          <a:spcPct val="0"/>
        </a:spcAft>
        <a:buClr>
          <a:srgbClr val="FF0000"/>
        </a:buClr>
        <a:buFont typeface="Arial" charset="0"/>
        <a:buChar char="•"/>
        <a:defRPr sz="2000" kern="1200">
          <a:solidFill>
            <a:schemeClr val="tx1"/>
          </a:solidFill>
          <a:latin typeface="Arial MT"/>
          <a:ea typeface="Geneva" charset="-128"/>
          <a:cs typeface="Arial MT"/>
        </a:defRPr>
      </a:lvl1pPr>
      <a:lvl2pPr marL="742950" indent="-285750" algn="l" defTabSz="457200" rtl="0" fontAlgn="base">
        <a:spcBef>
          <a:spcPct val="20000"/>
        </a:spcBef>
        <a:spcAft>
          <a:spcPct val="0"/>
        </a:spcAft>
        <a:buFont typeface="Arial" charset="0"/>
        <a:buChar char="–"/>
        <a:defRPr sz="2800" kern="1200">
          <a:solidFill>
            <a:schemeClr val="tx1"/>
          </a:solidFill>
          <a:latin typeface="Arial MT"/>
          <a:ea typeface="Geneva" charset="-128"/>
          <a:cs typeface="Arial MT"/>
        </a:defRPr>
      </a:lvl2pPr>
      <a:lvl3pPr marL="1143000" indent="-228600" algn="l" defTabSz="457200" rtl="0" fontAlgn="base">
        <a:spcBef>
          <a:spcPct val="20000"/>
        </a:spcBef>
        <a:spcAft>
          <a:spcPct val="0"/>
        </a:spcAft>
        <a:buFont typeface="Arial" charset="0"/>
        <a:buChar char="•"/>
        <a:defRPr sz="2400" kern="1200">
          <a:solidFill>
            <a:schemeClr val="tx1"/>
          </a:solidFill>
          <a:latin typeface="Arial MT"/>
          <a:ea typeface="Geneva" charset="-128"/>
          <a:cs typeface="Arial MT"/>
        </a:defRPr>
      </a:lvl3pPr>
      <a:lvl4pPr marL="1600200" indent="-228600" algn="l" defTabSz="457200" rtl="0" fontAlgn="base">
        <a:spcBef>
          <a:spcPct val="20000"/>
        </a:spcBef>
        <a:spcAft>
          <a:spcPct val="0"/>
        </a:spcAft>
        <a:buFont typeface="Arial" charset="0"/>
        <a:buChar char="–"/>
        <a:defRPr sz="2000" kern="1200">
          <a:solidFill>
            <a:schemeClr val="tx1"/>
          </a:solidFill>
          <a:latin typeface="Arial MT"/>
          <a:ea typeface="Geneva" charset="-128"/>
          <a:cs typeface="Arial MT"/>
        </a:defRPr>
      </a:lvl4pPr>
      <a:lvl5pPr marL="2057400" indent="-228600" algn="l" defTabSz="457200" rtl="0" fontAlgn="base">
        <a:spcBef>
          <a:spcPct val="20000"/>
        </a:spcBef>
        <a:spcAft>
          <a:spcPct val="0"/>
        </a:spcAft>
        <a:buFont typeface="Arial" charset="0"/>
        <a:buChar char="»"/>
        <a:defRPr sz="2000" kern="1200">
          <a:solidFill>
            <a:schemeClr val="tx1"/>
          </a:solidFill>
          <a:latin typeface="Arial MT"/>
          <a:ea typeface="Geneva" charset="-128"/>
          <a:cs typeface="Arial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a:t>Headline goes here</a:t>
            </a:r>
            <a:endParaRPr lang="en-US" dirty="0"/>
          </a:p>
        </p:txBody>
      </p:sp>
      <p:sp>
        <p:nvSpPr>
          <p:cNvPr id="1028" name="Text Placeholder 2"/>
          <p:cNvSpPr>
            <a:spLocks noGrp="1"/>
          </p:cNvSpPr>
          <p:nvPr>
            <p:ph type="body" idx="1"/>
          </p:nvPr>
        </p:nvSpPr>
        <p:spPr bwMode="auto">
          <a:xfrm>
            <a:off x="457200" y="1704986"/>
            <a:ext cx="8229600" cy="44211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p:txBody>
      </p:sp>
      <p:pic>
        <p:nvPicPr>
          <p:cNvPr id="9" name="Picture 8" descr="UOB_Logo-01.jpg"/>
          <p:cNvPicPr>
            <a:picLocks noChangeAspect="1"/>
          </p:cNvPicPr>
          <p:nvPr/>
        </p:nvPicPr>
        <p:blipFill>
          <a:blip r:embed="rId13"/>
          <a:stretch>
            <a:fillRect/>
          </a:stretch>
        </p:blipFill>
        <p:spPr>
          <a:xfrm>
            <a:off x="4572000" y="6160959"/>
            <a:ext cx="1344058" cy="571426"/>
          </a:xfrm>
          <a:prstGeom prst="rect">
            <a:avLst/>
          </a:prstGeom>
        </p:spPr>
      </p:pic>
      <p:pic>
        <p:nvPicPr>
          <p:cNvPr id="10" name="Picture 9" descr="InternationalCentreBranding_Logo-01.jpg"/>
          <p:cNvPicPr>
            <a:picLocks noChangeAspect="1"/>
          </p:cNvPicPr>
          <p:nvPr/>
        </p:nvPicPr>
        <p:blipFill>
          <a:blip r:embed="rId14"/>
          <a:stretch>
            <a:fillRect/>
          </a:stretch>
        </p:blipFill>
        <p:spPr>
          <a:xfrm>
            <a:off x="6232744" y="6326053"/>
            <a:ext cx="2514942" cy="406332"/>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sldNum="0" hdr="0" ftr="0" dt="0"/>
  <p:txStyles>
    <p:titleStyle>
      <a:lvl1pPr algn="l" defTabSz="457200" rtl="0" fontAlgn="base">
        <a:spcBef>
          <a:spcPct val="0"/>
        </a:spcBef>
        <a:spcAft>
          <a:spcPct val="0"/>
        </a:spcAft>
        <a:defRPr sz="3200" kern="1200">
          <a:solidFill>
            <a:schemeClr val="tx1"/>
          </a:solidFill>
          <a:latin typeface="Georgia"/>
          <a:ea typeface="Geneva" charset="-128"/>
          <a:cs typeface="Georgia"/>
        </a:defRPr>
      </a:lvl1pPr>
      <a:lvl2pPr algn="l" defTabSz="457200" rtl="0" fontAlgn="base">
        <a:spcBef>
          <a:spcPct val="0"/>
        </a:spcBef>
        <a:spcAft>
          <a:spcPct val="0"/>
        </a:spcAft>
        <a:defRPr sz="3600">
          <a:solidFill>
            <a:schemeClr val="tx1"/>
          </a:solidFill>
          <a:latin typeface="Georgia" charset="0"/>
          <a:ea typeface="Geneva" charset="-128"/>
        </a:defRPr>
      </a:lvl2pPr>
      <a:lvl3pPr algn="l" defTabSz="457200" rtl="0" fontAlgn="base">
        <a:spcBef>
          <a:spcPct val="0"/>
        </a:spcBef>
        <a:spcAft>
          <a:spcPct val="0"/>
        </a:spcAft>
        <a:defRPr sz="3600">
          <a:solidFill>
            <a:schemeClr val="tx1"/>
          </a:solidFill>
          <a:latin typeface="Georgia" charset="0"/>
          <a:ea typeface="Geneva" charset="-128"/>
        </a:defRPr>
      </a:lvl3pPr>
      <a:lvl4pPr algn="l" defTabSz="457200" rtl="0" fontAlgn="base">
        <a:spcBef>
          <a:spcPct val="0"/>
        </a:spcBef>
        <a:spcAft>
          <a:spcPct val="0"/>
        </a:spcAft>
        <a:defRPr sz="3600">
          <a:solidFill>
            <a:schemeClr val="tx1"/>
          </a:solidFill>
          <a:latin typeface="Georgia" charset="0"/>
          <a:ea typeface="Geneva" charset="-128"/>
        </a:defRPr>
      </a:lvl4pPr>
      <a:lvl5pPr algn="l" defTabSz="457200" rtl="0" fontAlgn="base">
        <a:spcBef>
          <a:spcPct val="0"/>
        </a:spcBef>
        <a:spcAft>
          <a:spcPct val="0"/>
        </a:spcAft>
        <a:defRPr sz="3600">
          <a:solidFill>
            <a:schemeClr val="tx1"/>
          </a:solidFill>
          <a:latin typeface="Georgia" charset="0"/>
          <a:ea typeface="Geneva" charset="-128"/>
        </a:defRPr>
      </a:lvl5pPr>
      <a:lvl6pPr marL="457200" algn="l" defTabSz="457200" rtl="0" fontAlgn="base">
        <a:spcBef>
          <a:spcPct val="0"/>
        </a:spcBef>
        <a:spcAft>
          <a:spcPct val="0"/>
        </a:spcAft>
        <a:defRPr sz="3600">
          <a:solidFill>
            <a:schemeClr val="tx1"/>
          </a:solidFill>
          <a:latin typeface="Georgia" charset="0"/>
          <a:ea typeface="Geneva" charset="-128"/>
        </a:defRPr>
      </a:lvl6pPr>
      <a:lvl7pPr marL="914400" algn="l" defTabSz="457200" rtl="0" fontAlgn="base">
        <a:spcBef>
          <a:spcPct val="0"/>
        </a:spcBef>
        <a:spcAft>
          <a:spcPct val="0"/>
        </a:spcAft>
        <a:defRPr sz="3600">
          <a:solidFill>
            <a:schemeClr val="tx1"/>
          </a:solidFill>
          <a:latin typeface="Georgia" charset="0"/>
          <a:ea typeface="Geneva" charset="-128"/>
        </a:defRPr>
      </a:lvl7pPr>
      <a:lvl8pPr marL="1371600" algn="l" defTabSz="457200" rtl="0" fontAlgn="base">
        <a:spcBef>
          <a:spcPct val="0"/>
        </a:spcBef>
        <a:spcAft>
          <a:spcPct val="0"/>
        </a:spcAft>
        <a:defRPr sz="3600">
          <a:solidFill>
            <a:schemeClr val="tx1"/>
          </a:solidFill>
          <a:latin typeface="Georgia" charset="0"/>
          <a:ea typeface="Geneva" charset="-128"/>
        </a:defRPr>
      </a:lvl8pPr>
      <a:lvl9pPr marL="1828800" algn="l" defTabSz="457200" rtl="0" fontAlgn="base">
        <a:spcBef>
          <a:spcPct val="0"/>
        </a:spcBef>
        <a:spcAft>
          <a:spcPct val="0"/>
        </a:spcAft>
        <a:defRPr sz="3600">
          <a:solidFill>
            <a:schemeClr val="tx1"/>
          </a:solidFill>
          <a:latin typeface="Georgia" charset="0"/>
          <a:ea typeface="Geneva" charset="-128"/>
        </a:defRPr>
      </a:lvl9pPr>
    </p:titleStyle>
    <p:bodyStyle>
      <a:lvl1pPr marL="342900" indent="-342900" algn="l" defTabSz="457200" rtl="0" fontAlgn="base">
        <a:spcBef>
          <a:spcPct val="20000"/>
        </a:spcBef>
        <a:spcAft>
          <a:spcPct val="0"/>
        </a:spcAft>
        <a:buClr>
          <a:srgbClr val="FF0000"/>
        </a:buClr>
        <a:buFont typeface="Arial" charset="0"/>
        <a:buChar char="•"/>
        <a:defRPr sz="2000" kern="1200">
          <a:solidFill>
            <a:schemeClr val="tx1"/>
          </a:solidFill>
          <a:latin typeface="Arial MT"/>
          <a:ea typeface="Geneva" charset="-128"/>
          <a:cs typeface="Arial MT"/>
        </a:defRPr>
      </a:lvl1pPr>
      <a:lvl2pPr marL="742950" indent="-285750" algn="l" defTabSz="457200" rtl="0" fontAlgn="base">
        <a:spcBef>
          <a:spcPct val="20000"/>
        </a:spcBef>
        <a:spcAft>
          <a:spcPct val="0"/>
        </a:spcAft>
        <a:buFont typeface="Arial" charset="0"/>
        <a:buChar char="–"/>
        <a:defRPr sz="2800" kern="1200">
          <a:solidFill>
            <a:schemeClr val="tx1"/>
          </a:solidFill>
          <a:latin typeface="Arial MT"/>
          <a:ea typeface="Geneva" charset="-128"/>
          <a:cs typeface="Arial MT"/>
        </a:defRPr>
      </a:lvl2pPr>
      <a:lvl3pPr marL="1143000" indent="-228600" algn="l" defTabSz="457200" rtl="0" fontAlgn="base">
        <a:spcBef>
          <a:spcPct val="20000"/>
        </a:spcBef>
        <a:spcAft>
          <a:spcPct val="0"/>
        </a:spcAft>
        <a:buFont typeface="Arial" charset="0"/>
        <a:buChar char="•"/>
        <a:defRPr sz="2400" kern="1200">
          <a:solidFill>
            <a:schemeClr val="tx1"/>
          </a:solidFill>
          <a:latin typeface="Arial MT"/>
          <a:ea typeface="Geneva" charset="-128"/>
          <a:cs typeface="Arial MT"/>
        </a:defRPr>
      </a:lvl3pPr>
      <a:lvl4pPr marL="1600200" indent="-228600" algn="l" defTabSz="457200" rtl="0" fontAlgn="base">
        <a:spcBef>
          <a:spcPct val="20000"/>
        </a:spcBef>
        <a:spcAft>
          <a:spcPct val="0"/>
        </a:spcAft>
        <a:buFont typeface="Arial" charset="0"/>
        <a:buChar char="–"/>
        <a:defRPr sz="2000" kern="1200">
          <a:solidFill>
            <a:schemeClr val="tx1"/>
          </a:solidFill>
          <a:latin typeface="Arial MT"/>
          <a:ea typeface="Geneva" charset="-128"/>
          <a:cs typeface="Arial MT"/>
        </a:defRPr>
      </a:lvl4pPr>
      <a:lvl5pPr marL="2057400" indent="-228600" algn="l" defTabSz="457200" rtl="0" fontAlgn="base">
        <a:spcBef>
          <a:spcPct val="20000"/>
        </a:spcBef>
        <a:spcAft>
          <a:spcPct val="0"/>
        </a:spcAft>
        <a:buFont typeface="Arial" charset="0"/>
        <a:buChar char="»"/>
        <a:defRPr sz="2000" kern="1200">
          <a:solidFill>
            <a:schemeClr val="tx1"/>
          </a:solidFill>
          <a:latin typeface="Arial MT"/>
          <a:ea typeface="Geneva" charset="-128"/>
          <a:cs typeface="Arial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04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defRPr/>
            </a:pPr>
            <a:endParaRPr lang="en-US" altLang="en-US">
              <a:solidFill>
                <a:srgbClr val="000000"/>
              </a:solidFill>
              <a:cs typeface="Arial" charset="0"/>
            </a:endParaRPr>
          </a:p>
        </p:txBody>
      </p:sp>
      <p:sp>
        <p:nvSpPr>
          <p:cNvPr id="604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defRPr/>
            </a:pPr>
            <a:r>
              <a:rPr lang="en-GB" altLang="en-US">
                <a:solidFill>
                  <a:srgbClr val="000000"/>
                </a:solidFill>
                <a:cs typeface="Arial" charset="0"/>
              </a:rPr>
              <a:t>Not to be reproduced without permission from the author</a:t>
            </a:r>
            <a:endParaRPr lang="en-US" altLang="en-US">
              <a:solidFill>
                <a:srgbClr val="000000"/>
              </a:solidFill>
              <a:cs typeface="Arial" charset="0"/>
            </a:endParaRPr>
          </a:p>
        </p:txBody>
      </p:sp>
      <p:sp>
        <p:nvSpPr>
          <p:cNvPr id="604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0B366CA6-826B-4B78-9146-9AD26EA4DD00}" type="slidenum">
              <a:rPr lang="en-US" altLang="en-US">
                <a:solidFill>
                  <a:srgbClr val="000000"/>
                </a:solidFill>
                <a:cs typeface="Arial" charset="0"/>
              </a:rPr>
              <a:pPr defTabSz="914400" fontAlgn="base">
                <a:spcBef>
                  <a:spcPct val="0"/>
                </a:spcBef>
                <a:spcAft>
                  <a:spcPct val="0"/>
                </a:spcAft>
                <a:defRPr/>
              </a:pPr>
              <a:t>‹#›</a:t>
            </a:fld>
            <a:endParaRPr lang="en-US" altLang="en-US">
              <a:solidFill>
                <a:srgbClr val="000000"/>
              </a:solidFill>
              <a:cs typeface="Arial" charset="0"/>
            </a:endParaRPr>
          </a:p>
        </p:txBody>
      </p:sp>
      <p:sp>
        <p:nvSpPr>
          <p:cNvPr id="1031" name="Rectangle 7"/>
          <p:cNvSpPr>
            <a:spLocks noChangeArrowheads="1"/>
          </p:cNvSpPr>
          <p:nvPr/>
        </p:nvSpPr>
        <p:spPr bwMode="auto">
          <a:xfrm>
            <a:off x="0" y="4797425"/>
            <a:ext cx="9144000" cy="2060575"/>
          </a:xfrm>
          <a:prstGeom prst="rect">
            <a:avLst/>
          </a:prstGeom>
          <a:gradFill rotWithShape="1">
            <a:gsLst>
              <a:gs pos="0">
                <a:schemeClr val="bg1"/>
              </a:gs>
              <a:gs pos="100000">
                <a:srgbClr val="FF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fontAlgn="base" hangingPunct="1">
              <a:spcBef>
                <a:spcPct val="0"/>
              </a:spcBef>
              <a:spcAft>
                <a:spcPct val="0"/>
              </a:spcAft>
              <a:defRPr/>
            </a:pPr>
            <a:endParaRPr lang="en-US" altLang="en-US" smtClean="0">
              <a:solidFill>
                <a:srgbClr val="000000"/>
              </a:solidFill>
            </a:endParaRPr>
          </a:p>
        </p:txBody>
      </p:sp>
      <p:pic>
        <p:nvPicPr>
          <p:cNvPr id="1032"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92950" y="0"/>
            <a:ext cx="205105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tangle 9"/>
          <p:cNvSpPr>
            <a:spLocks noChangeArrowheads="1"/>
          </p:cNvSpPr>
          <p:nvPr/>
        </p:nvSpPr>
        <p:spPr bwMode="auto">
          <a:xfrm>
            <a:off x="323850" y="188913"/>
            <a:ext cx="3816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fontAlgn="base" hangingPunct="1">
              <a:spcBef>
                <a:spcPct val="0"/>
              </a:spcBef>
              <a:spcAft>
                <a:spcPct val="0"/>
              </a:spcAft>
              <a:defRPr/>
            </a:pPr>
            <a:r>
              <a:rPr lang="en-GB" altLang="en-US" b="1" smtClean="0">
                <a:solidFill>
                  <a:srgbClr val="000000"/>
                </a:solidFill>
                <a:cs typeface="Times New Roman" pitchFamily="18" charset="0"/>
              </a:rPr>
              <a:t>www.beds.ac.uk/research/iasr</a:t>
            </a:r>
            <a:endParaRPr lang="en-US" altLang="en-US" b="1" smtClean="0">
              <a:solidFill>
                <a:srgbClr val="000000"/>
              </a:solidFill>
              <a:cs typeface="Times New Roman" pitchFamily="18" charset="0"/>
            </a:endParaRPr>
          </a:p>
        </p:txBody>
      </p:sp>
    </p:spTree>
    <p:extLst>
      <p:ext uri="{BB962C8B-B14F-4D97-AF65-F5344CB8AC3E}">
        <p14:creationId xmlns:p14="http://schemas.microsoft.com/office/powerpoint/2010/main" val="40826329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www.cumberlandlodge.ac.uk/Programme/Forthcoming+events/Participation+for+Prevention" TargetMode="External"/><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hyperlink" Target="mailto:Camille.warrington@beds.ac.uk" TargetMode="External"/><Relationship Id="rId2" Type="http://schemas.openxmlformats.org/officeDocument/2006/relationships/hyperlink" Target="mailto:claire.cody@beds.ac.uk" TargetMode="Externa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19130"/>
            <a:ext cx="7772400" cy="1567070"/>
          </a:xfrm>
        </p:spPr>
        <p:txBody>
          <a:bodyPr/>
          <a:lstStyle/>
          <a:p>
            <a:pPr>
              <a:lnSpc>
                <a:spcPct val="115000"/>
              </a:lnSpc>
              <a:spcAft>
                <a:spcPts val="1000"/>
              </a:spcAft>
            </a:pPr>
            <a:r>
              <a:rPr lang="en-US" sz="3200" b="1" dirty="0">
                <a:latin typeface="Arial" panose="020B0604020202020204" pitchFamily="34" charset="0"/>
                <a:ea typeface="Calibri"/>
                <a:cs typeface="Arial" panose="020B0604020202020204" pitchFamily="34" charset="0"/>
              </a:rPr>
              <a:t>Making safe spaces to talk about unsafe relationships: bringing young people into the dialogue around preventing and responding to sexual violence </a:t>
            </a:r>
            <a:r>
              <a:rPr lang="en-GB" dirty="0">
                <a:latin typeface="Arial" panose="020B0604020202020204" pitchFamily="34" charset="0"/>
                <a:ea typeface="Calibri"/>
                <a:cs typeface="Arial" panose="020B0604020202020204" pitchFamily="34" charset="0"/>
              </a:rPr>
              <a:t/>
            </a:r>
            <a:br>
              <a:rPr lang="en-GB" dirty="0">
                <a:latin typeface="Arial" panose="020B0604020202020204" pitchFamily="34" charset="0"/>
                <a:ea typeface="Calibri"/>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371600" y="5486400"/>
            <a:ext cx="6400800" cy="649357"/>
          </a:xfrm>
        </p:spPr>
        <p:txBody>
          <a:bodyPr>
            <a:normAutofit fontScale="70000" lnSpcReduction="20000"/>
          </a:bodyPr>
          <a:lstStyle/>
          <a:p>
            <a:r>
              <a:rPr lang="en-US" sz="2800" dirty="0" smtClean="0">
                <a:solidFill>
                  <a:schemeClr val="tx1"/>
                </a:solidFill>
              </a:rPr>
              <a:t>Claire Cody and Dr. Camille Warrington </a:t>
            </a:r>
          </a:p>
          <a:p>
            <a:r>
              <a:rPr lang="en-US" sz="2800" dirty="0" smtClean="0">
                <a:solidFill>
                  <a:schemeClr val="tx1"/>
                </a:solidFill>
              </a:rPr>
              <a:t>June 2015</a:t>
            </a:r>
            <a:endParaRPr lang="en-US" sz="2800" dirty="0">
              <a:solidFill>
                <a:schemeClr val="tx1"/>
              </a:solidFill>
            </a:endParaRPr>
          </a:p>
        </p:txBody>
      </p:sp>
      <p:sp>
        <p:nvSpPr>
          <p:cNvPr id="4" name="TextBox 3"/>
          <p:cNvSpPr txBox="1"/>
          <p:nvPr/>
        </p:nvSpPr>
        <p:spPr>
          <a:xfrm>
            <a:off x="109331" y="6135757"/>
            <a:ext cx="8348869" cy="369332"/>
          </a:xfrm>
          <a:prstGeom prst="rect">
            <a:avLst/>
          </a:prstGeom>
          <a:noFill/>
        </p:spPr>
        <p:txBody>
          <a:bodyPr wrap="square" rtlCol="0">
            <a:spAutoFit/>
          </a:bodyPr>
          <a:lstStyle/>
          <a:p>
            <a:pPr algn="ctr"/>
            <a:r>
              <a:rPr lang="en-GB" dirty="0" smtClean="0">
                <a:latin typeface="Arial MT"/>
              </a:rPr>
              <a:t>Not to be reproduced without permission from the author</a:t>
            </a:r>
            <a:endParaRPr lang="en-GB" dirty="0">
              <a:latin typeface="Arial M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b="1" dirty="0" smtClean="0">
                <a:solidFill>
                  <a:srgbClr val="FF0000"/>
                </a:solidFill>
                <a:latin typeface="Arial" panose="020B0604020202020204" pitchFamily="34" charset="0"/>
                <a:cs typeface="Arial" panose="020B0604020202020204" pitchFamily="34" charset="0"/>
              </a:rPr>
              <a:t>Young people’s film</a:t>
            </a:r>
            <a:endParaRPr lang="en-GB" b="1" dirty="0">
              <a:solidFill>
                <a:srgbClr val="FF0000"/>
              </a:solidFill>
              <a:latin typeface="Arial" panose="020B0604020202020204" pitchFamily="34" charset="0"/>
              <a:cs typeface="Arial" panose="020B0604020202020204" pitchFamily="34" charset="0"/>
            </a:endParaRPr>
          </a:p>
        </p:txBody>
      </p:sp>
      <p:pic>
        <p:nvPicPr>
          <p:cNvPr id="7" name="Criminal Justice System .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42938" y="1704975"/>
            <a:ext cx="7859712" cy="4421188"/>
          </a:xfrm>
        </p:spPr>
      </p:pic>
    </p:spTree>
    <p:extLst>
      <p:ext uri="{BB962C8B-B14F-4D97-AF65-F5344CB8AC3E}">
        <p14:creationId xmlns:p14="http://schemas.microsoft.com/office/powerpoint/2010/main" val="2352760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latin typeface="Arial" panose="020B0604020202020204" pitchFamily="34" charset="0"/>
                <a:cs typeface="Arial" panose="020B0604020202020204" pitchFamily="34" charset="0"/>
              </a:rPr>
              <a:t>‘Our Voices’</a:t>
            </a:r>
            <a:endParaRPr lang="en-GB" b="1"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p:txBody>
          <a:bodyPr/>
          <a:lstStyle/>
          <a:p>
            <a:pPr defTabSz="914400" fontAlgn="auto">
              <a:lnSpc>
                <a:spcPct val="90000"/>
              </a:lnSpc>
              <a:spcAft>
                <a:spcPts val="0"/>
              </a:spcAft>
              <a:buClrTx/>
            </a:pPr>
            <a:r>
              <a:rPr lang="en-GB" dirty="0" smtClean="0">
                <a:solidFill>
                  <a:prstClr val="black"/>
                </a:solidFill>
                <a:latin typeface="Arial" panose="020B0604020202020204" pitchFamily="34" charset="0"/>
                <a:cs typeface="Arial" panose="020B0604020202020204" pitchFamily="34" charset="0"/>
              </a:rPr>
              <a:t>The involvement of young </a:t>
            </a:r>
            <a:r>
              <a:rPr lang="en-GB" dirty="0">
                <a:solidFill>
                  <a:prstClr val="black"/>
                </a:solidFill>
                <a:latin typeface="Arial" panose="020B0604020202020204" pitchFamily="34" charset="0"/>
                <a:cs typeface="Arial" panose="020B0604020202020204" pitchFamily="34" charset="0"/>
              </a:rPr>
              <a:t>people </a:t>
            </a:r>
            <a:r>
              <a:rPr lang="en-GB" dirty="0" smtClean="0">
                <a:solidFill>
                  <a:prstClr val="black"/>
                </a:solidFill>
                <a:latin typeface="Arial" panose="020B0604020202020204" pitchFamily="34" charset="0"/>
                <a:cs typeface="Arial" panose="020B0604020202020204" pitchFamily="34" charset="0"/>
              </a:rPr>
              <a:t>in sexual violence prevention efforts</a:t>
            </a:r>
            <a:endParaRPr lang="en-GB" dirty="0">
              <a:solidFill>
                <a:prstClr val="black"/>
              </a:solidFill>
              <a:latin typeface="Arial" panose="020B0604020202020204" pitchFamily="34" charset="0"/>
              <a:cs typeface="Arial" panose="020B0604020202020204" pitchFamily="34" charset="0"/>
            </a:endParaRPr>
          </a:p>
          <a:p>
            <a:pPr lvl="0" defTabSz="914400" fontAlgn="auto">
              <a:lnSpc>
                <a:spcPct val="90000"/>
              </a:lnSpc>
              <a:spcAft>
                <a:spcPts val="0"/>
              </a:spcAft>
              <a:buClrTx/>
              <a:buFont typeface="Arial" pitchFamily="34" charset="0"/>
              <a:buChar char="•"/>
            </a:pPr>
            <a:r>
              <a:rPr lang="en-GB" dirty="0">
                <a:solidFill>
                  <a:prstClr val="black"/>
                </a:solidFill>
                <a:latin typeface="Arial" panose="020B0604020202020204" pitchFamily="34" charset="0"/>
                <a:cs typeface="Arial" panose="020B0604020202020204" pitchFamily="34" charset="0"/>
              </a:rPr>
              <a:t>W</a:t>
            </a:r>
            <a:r>
              <a:rPr lang="en-GB" dirty="0" smtClean="0">
                <a:solidFill>
                  <a:prstClr val="black"/>
                </a:solidFill>
                <a:latin typeface="Arial" panose="020B0604020202020204" pitchFamily="34" charset="0"/>
                <a:cs typeface="Arial" panose="020B0604020202020204" pitchFamily="34" charset="0"/>
              </a:rPr>
              <a:t>orkshops in </a:t>
            </a:r>
            <a:r>
              <a:rPr lang="en-GB" dirty="0">
                <a:solidFill>
                  <a:prstClr val="black"/>
                </a:solidFill>
                <a:latin typeface="Arial" panose="020B0604020202020204" pitchFamily="34" charset="0"/>
                <a:cs typeface="Arial" panose="020B0604020202020204" pitchFamily="34" charset="0"/>
              </a:rPr>
              <a:t>Albania, Bulgaria and the </a:t>
            </a:r>
            <a:r>
              <a:rPr lang="en-GB" dirty="0" smtClean="0">
                <a:solidFill>
                  <a:prstClr val="black"/>
                </a:solidFill>
                <a:latin typeface="Arial" panose="020B0604020202020204" pitchFamily="34" charset="0"/>
                <a:cs typeface="Arial" panose="020B0604020202020204" pitchFamily="34" charset="0"/>
              </a:rPr>
              <a:t>UK</a:t>
            </a:r>
            <a:endParaRPr lang="en-GB" dirty="0">
              <a:solidFill>
                <a:prstClr val="black"/>
              </a:solidFill>
              <a:latin typeface="Arial" panose="020B0604020202020204" pitchFamily="34" charset="0"/>
              <a:cs typeface="Arial" panose="020B0604020202020204" pitchFamily="34" charset="0"/>
            </a:endParaRPr>
          </a:p>
          <a:p>
            <a:pPr lvl="0" defTabSz="914400" fontAlgn="auto">
              <a:lnSpc>
                <a:spcPct val="90000"/>
              </a:lnSpc>
              <a:spcAft>
                <a:spcPts val="0"/>
              </a:spcAft>
              <a:buClrTx/>
              <a:buFont typeface="Arial" pitchFamily="34" charset="0"/>
              <a:buChar char="•"/>
            </a:pPr>
            <a:r>
              <a:rPr lang="en-GB" dirty="0">
                <a:solidFill>
                  <a:prstClr val="black"/>
                </a:solidFill>
                <a:latin typeface="Arial" panose="020B0604020202020204" pitchFamily="34" charset="0"/>
                <a:cs typeface="Arial" panose="020B0604020202020204" pitchFamily="34" charset="0"/>
              </a:rPr>
              <a:t>Views and ideas </a:t>
            </a:r>
            <a:endParaRPr lang="en-GB" dirty="0" smtClean="0">
              <a:solidFill>
                <a:prstClr val="black"/>
              </a:solidFill>
              <a:latin typeface="Arial" panose="020B0604020202020204" pitchFamily="34" charset="0"/>
              <a:cs typeface="Arial" panose="020B0604020202020204" pitchFamily="34" charset="0"/>
            </a:endParaRPr>
          </a:p>
          <a:p>
            <a:pPr lvl="0" defTabSz="914400" fontAlgn="auto">
              <a:lnSpc>
                <a:spcPct val="90000"/>
              </a:lnSpc>
              <a:spcAft>
                <a:spcPts val="0"/>
              </a:spcAft>
              <a:buClrTx/>
              <a:buFont typeface="Arial" pitchFamily="34" charset="0"/>
              <a:buChar char="•"/>
            </a:pPr>
            <a:r>
              <a:rPr lang="en-GB" dirty="0" smtClean="0">
                <a:solidFill>
                  <a:prstClr val="black"/>
                </a:solidFill>
                <a:latin typeface="Arial" panose="020B0604020202020204" pitchFamily="34" charset="0"/>
                <a:cs typeface="Arial" panose="020B0604020202020204" pitchFamily="34" charset="0"/>
              </a:rPr>
              <a:t>47 </a:t>
            </a:r>
            <a:r>
              <a:rPr lang="en-GB" dirty="0">
                <a:solidFill>
                  <a:prstClr val="black"/>
                </a:solidFill>
                <a:latin typeface="Arial" panose="020B0604020202020204" pitchFamily="34" charset="0"/>
                <a:cs typeface="Arial" panose="020B0604020202020204" pitchFamily="34" charset="0"/>
              </a:rPr>
              <a:t>young </a:t>
            </a:r>
            <a:r>
              <a:rPr lang="en-GB" dirty="0" smtClean="0">
                <a:solidFill>
                  <a:prstClr val="black"/>
                </a:solidFill>
                <a:latin typeface="Arial" panose="020B0604020202020204" pitchFamily="34" charset="0"/>
                <a:cs typeface="Arial" panose="020B0604020202020204" pitchFamily="34" charset="0"/>
              </a:rPr>
              <a:t>people</a:t>
            </a:r>
            <a:endParaRPr lang="en-GB" dirty="0">
              <a:latin typeface="Arial" panose="020B0604020202020204" pitchFamily="34" charset="0"/>
              <a:cs typeface="Arial" panose="020B0604020202020204" pitchFamily="34" charset="0"/>
            </a:endParaRPr>
          </a:p>
          <a:p>
            <a:pPr lvl="0" defTabSz="914400" fontAlgn="auto">
              <a:lnSpc>
                <a:spcPct val="90000"/>
              </a:lnSpc>
              <a:spcAft>
                <a:spcPts val="0"/>
              </a:spcAft>
              <a:buClrTx/>
              <a:buFont typeface="Arial" pitchFamily="34" charset="0"/>
              <a:buChar char="•"/>
            </a:pPr>
            <a:r>
              <a:rPr lang="en-GB" dirty="0" smtClean="0">
                <a:solidFill>
                  <a:prstClr val="black"/>
                </a:solidFill>
                <a:latin typeface="Arial" panose="020B0604020202020204" pitchFamily="34" charset="0"/>
                <a:cs typeface="Arial" panose="020B0604020202020204" pitchFamily="34" charset="0"/>
              </a:rPr>
              <a:t>Dissemination and action</a:t>
            </a:r>
            <a:endParaRPr lang="en-GB" dirty="0">
              <a:solidFill>
                <a:prstClr val="black"/>
              </a:solidFill>
              <a:latin typeface="Arial" panose="020B0604020202020204" pitchFamily="34" charset="0"/>
              <a:cs typeface="Arial" panose="020B0604020202020204" pitchFamily="34" charset="0"/>
            </a:endParaRP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336775" y="1879060"/>
            <a:ext cx="4807225" cy="2977861"/>
          </a:xfrm>
        </p:spPr>
      </p:pic>
    </p:spTree>
    <p:extLst>
      <p:ext uri="{BB962C8B-B14F-4D97-AF65-F5344CB8AC3E}">
        <p14:creationId xmlns:p14="http://schemas.microsoft.com/office/powerpoint/2010/main" val="23682471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p>
        </p:txBody>
      </p:sp>
      <p:pic>
        <p:nvPicPr>
          <p:cNvPr id="9" name="Picture Placeholder 8"/>
          <p:cNvPicPr>
            <a:picLocks noGrp="1" noChangeAspect="1"/>
          </p:cNvPicPr>
          <p:nvPr>
            <p:ph type="pic" idx="1"/>
          </p:nvPr>
        </p:nvPicPr>
        <p:blipFill>
          <a:blip r:embed="rId3">
            <a:extLst>
              <a:ext uri="{28A0092B-C50C-407E-A947-70E740481C1C}">
                <a14:useLocalDpi xmlns:a14="http://schemas.microsoft.com/office/drawing/2010/main" val="0"/>
              </a:ext>
            </a:extLst>
          </a:blip>
          <a:srcRect t="22517" b="22517"/>
          <a:stretch>
            <a:fillRect/>
          </a:stretch>
        </p:blipFill>
        <p:spPr/>
      </p:pic>
      <p:sp>
        <p:nvSpPr>
          <p:cNvPr id="10" name="Text Placeholder 9"/>
          <p:cNvSpPr>
            <a:spLocks noGrp="1"/>
          </p:cNvSpPr>
          <p:nvPr>
            <p:ph type="body" sz="half" idx="2"/>
          </p:nvPr>
        </p:nvSpPr>
        <p:spPr/>
        <p:txBody>
          <a:bodyPr/>
          <a:lstStyle/>
          <a:p>
            <a:r>
              <a:rPr lang="en-GB" sz="3200" b="1" dirty="0" smtClean="0">
                <a:solidFill>
                  <a:srgbClr val="FF0000"/>
                </a:solidFill>
                <a:latin typeface="Arial" panose="020B0604020202020204" pitchFamily="34" charset="0"/>
                <a:cs typeface="Arial" panose="020B0604020202020204" pitchFamily="34" charset="0"/>
              </a:rPr>
              <a:t>What are we learning?</a:t>
            </a:r>
            <a:endParaRPr lang="en-GB"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70538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latin typeface="Arial" panose="020B0604020202020204" pitchFamily="34" charset="0"/>
                <a:cs typeface="Arial" panose="020B0604020202020204" pitchFamily="34" charset="0"/>
              </a:rPr>
              <a:t>Risks/ challenges</a:t>
            </a:r>
            <a:endParaRPr lang="en-GB" b="1"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a:buClrTx/>
              <a:buFont typeface="Arial"/>
              <a:buChar char="•"/>
            </a:pPr>
            <a:endParaRPr lang="en-GB" sz="2400" dirty="0" smtClean="0">
              <a:latin typeface="Arial"/>
            </a:endParaRPr>
          </a:p>
          <a:p>
            <a:pPr>
              <a:buClrTx/>
              <a:buFont typeface="Arial"/>
              <a:buChar char="•"/>
            </a:pPr>
            <a:r>
              <a:rPr lang="en-GB" sz="2400" dirty="0" smtClean="0">
                <a:latin typeface="Arial"/>
              </a:rPr>
              <a:t>‘Too vulnerable’ - risk </a:t>
            </a:r>
            <a:r>
              <a:rPr lang="en-GB" sz="2400" dirty="0">
                <a:latin typeface="Arial"/>
              </a:rPr>
              <a:t>of </a:t>
            </a:r>
            <a:r>
              <a:rPr lang="en-GB" sz="2400" dirty="0" smtClean="0">
                <a:latin typeface="Arial"/>
              </a:rPr>
              <a:t>re-traumatisation</a:t>
            </a:r>
          </a:p>
          <a:p>
            <a:pPr>
              <a:buClrTx/>
              <a:buFont typeface="Arial"/>
              <a:buChar char="•"/>
            </a:pPr>
            <a:r>
              <a:rPr lang="en-GB" sz="2400" dirty="0" smtClean="0">
                <a:latin typeface="Arial"/>
              </a:rPr>
              <a:t>Group work seen as risky</a:t>
            </a:r>
          </a:p>
          <a:p>
            <a:pPr>
              <a:buClrTx/>
              <a:buFont typeface="Arial"/>
              <a:buChar char="•"/>
            </a:pPr>
            <a:r>
              <a:rPr lang="en-GB" sz="2400" dirty="0" smtClean="0">
                <a:latin typeface="Arial"/>
              </a:rPr>
              <a:t>Variance of groups - over </a:t>
            </a:r>
            <a:r>
              <a:rPr lang="en-GB" sz="2400" dirty="0">
                <a:latin typeface="Arial"/>
              </a:rPr>
              <a:t>18/ under 18</a:t>
            </a:r>
          </a:p>
          <a:p>
            <a:pPr>
              <a:buClrTx/>
              <a:buFont typeface="Arial"/>
              <a:buChar char="•"/>
            </a:pPr>
            <a:r>
              <a:rPr lang="en-GB" sz="2400" dirty="0" smtClean="0">
                <a:latin typeface="Arial"/>
              </a:rPr>
              <a:t>Legal implications – disclosures, ‘contaminating evidence’</a:t>
            </a:r>
          </a:p>
          <a:p>
            <a:pPr lvl="0">
              <a:buClrTx/>
              <a:buFont typeface="Arial"/>
              <a:buChar char="•"/>
            </a:pPr>
            <a:r>
              <a:rPr lang="en-GB" sz="2400" dirty="0">
                <a:latin typeface="Arial" panose="020B0604020202020204" pitchFamily="34" charset="0"/>
                <a:cs typeface="Arial" panose="020B0604020202020204" pitchFamily="34" charset="0"/>
              </a:rPr>
              <a:t>Anonymity versus acknowledgement</a:t>
            </a:r>
          </a:p>
          <a:p>
            <a:pPr lvl="0">
              <a:buClrTx/>
              <a:buFont typeface="Arial"/>
              <a:buChar char="•"/>
            </a:pPr>
            <a:r>
              <a:rPr lang="en-GB" sz="2400" dirty="0" smtClean="0">
                <a:latin typeface="Arial" panose="020B0604020202020204" pitchFamily="34" charset="0"/>
                <a:ea typeface="Calibri"/>
                <a:cs typeface="Arial" panose="020B0604020202020204" pitchFamily="34" charset="0"/>
              </a:rPr>
              <a:t>Ownership / editorial </a:t>
            </a:r>
            <a:r>
              <a:rPr lang="en-GB" sz="2400" dirty="0">
                <a:latin typeface="Arial" panose="020B0604020202020204" pitchFamily="34" charset="0"/>
                <a:ea typeface="Calibri"/>
                <a:cs typeface="Arial" panose="020B0604020202020204" pitchFamily="34" charset="0"/>
              </a:rPr>
              <a:t>control </a:t>
            </a:r>
            <a:endParaRPr lang="en-GB" sz="2400" dirty="0" smtClean="0">
              <a:latin typeface="Arial" panose="020B0604020202020204" pitchFamily="34" charset="0"/>
              <a:ea typeface="Calibri"/>
              <a:cs typeface="Arial" panose="020B0604020202020204" pitchFamily="34" charset="0"/>
            </a:endParaRPr>
          </a:p>
          <a:p>
            <a:pPr lvl="0">
              <a:buClrTx/>
              <a:buFont typeface="Arial"/>
              <a:buChar char="•"/>
            </a:pPr>
            <a:r>
              <a:rPr lang="en-GB" sz="2400" dirty="0" smtClean="0">
                <a:latin typeface="Arial" panose="020B0604020202020204" pitchFamily="34" charset="0"/>
                <a:ea typeface="Calibri"/>
                <a:cs typeface="Arial" panose="020B0604020202020204" pitchFamily="34" charset="0"/>
              </a:rPr>
              <a:t>Relationships </a:t>
            </a:r>
            <a:r>
              <a:rPr lang="en-GB" sz="2400" dirty="0">
                <a:latin typeface="Arial" panose="020B0604020202020204" pitchFamily="34" charset="0"/>
                <a:ea typeface="Calibri"/>
                <a:cs typeface="Arial" panose="020B0604020202020204" pitchFamily="34" charset="0"/>
              </a:rPr>
              <a:t>with the media </a:t>
            </a:r>
          </a:p>
          <a:p>
            <a:pPr marL="0" indent="0">
              <a:buNone/>
            </a:pPr>
            <a:endParaRPr lang="en-GB" dirty="0" smtClean="0">
              <a:solidFill>
                <a:srgbClr val="727272"/>
              </a:solidFill>
              <a:latin typeface="Arial"/>
            </a:endParaRPr>
          </a:p>
        </p:txBody>
      </p:sp>
    </p:spTree>
    <p:extLst>
      <p:ext uri="{BB962C8B-B14F-4D97-AF65-F5344CB8AC3E}">
        <p14:creationId xmlns:p14="http://schemas.microsoft.com/office/powerpoint/2010/main" val="11266618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latin typeface="Arial" panose="020B0604020202020204" pitchFamily="34" charset="0"/>
                <a:cs typeface="Arial" panose="020B0604020202020204" pitchFamily="34" charset="0"/>
              </a:rPr>
              <a:t>Strategies</a:t>
            </a:r>
            <a:endParaRPr lang="en-GB" b="1"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690560"/>
            <a:ext cx="4038600" cy="4525963"/>
          </a:xfrm>
        </p:spPr>
        <p:txBody>
          <a:bodyPr/>
          <a:lstStyle/>
          <a:p>
            <a:pPr marL="536575" lvl="1" indent="-274638">
              <a:spcBef>
                <a:spcPts val="0"/>
              </a:spcBef>
              <a:spcAft>
                <a:spcPts val="600"/>
              </a:spcAft>
              <a:buFont typeface="Arial" panose="020B0604020202020204" pitchFamily="34" charset="0"/>
              <a:buChar char="•"/>
            </a:pPr>
            <a:r>
              <a:rPr lang="en-US" dirty="0" smtClean="0">
                <a:solidFill>
                  <a:prstClr val="black"/>
                </a:solidFill>
              </a:rPr>
              <a:t>Ethical clearance, protocols</a:t>
            </a:r>
          </a:p>
          <a:p>
            <a:pPr marL="261937" lvl="1" indent="0">
              <a:spcBef>
                <a:spcPts val="0"/>
              </a:spcBef>
              <a:spcAft>
                <a:spcPts val="600"/>
              </a:spcAft>
              <a:buNone/>
            </a:pPr>
            <a:endParaRPr lang="en-US" dirty="0" smtClean="0">
              <a:solidFill>
                <a:prstClr val="black"/>
              </a:solidFill>
            </a:endParaRPr>
          </a:p>
          <a:p>
            <a:pPr marL="536575" lvl="1" indent="-274638">
              <a:spcBef>
                <a:spcPts val="0"/>
              </a:spcBef>
              <a:spcAft>
                <a:spcPts val="600"/>
              </a:spcAft>
              <a:buFont typeface="Arial" panose="020B0604020202020204" pitchFamily="34" charset="0"/>
              <a:buChar char="•"/>
            </a:pPr>
            <a:r>
              <a:rPr lang="en-US" dirty="0">
                <a:solidFill>
                  <a:prstClr val="black"/>
                </a:solidFill>
              </a:rPr>
              <a:t>Risk </a:t>
            </a:r>
            <a:r>
              <a:rPr lang="en-US" dirty="0" smtClean="0">
                <a:solidFill>
                  <a:prstClr val="black"/>
                </a:solidFill>
              </a:rPr>
              <a:t>assessments</a:t>
            </a:r>
          </a:p>
          <a:p>
            <a:pPr marL="536575" lvl="1" indent="-274638">
              <a:spcBef>
                <a:spcPts val="0"/>
              </a:spcBef>
              <a:spcAft>
                <a:spcPts val="600"/>
              </a:spcAft>
              <a:buFont typeface="Arial" panose="020B0604020202020204" pitchFamily="34" charset="0"/>
              <a:buChar char="•"/>
            </a:pPr>
            <a:endParaRPr lang="en-US" dirty="0">
              <a:solidFill>
                <a:prstClr val="black"/>
              </a:solidFill>
            </a:endParaRPr>
          </a:p>
          <a:p>
            <a:pPr marL="536575" lvl="1" indent="-274638">
              <a:spcBef>
                <a:spcPts val="0"/>
              </a:spcBef>
              <a:spcAft>
                <a:spcPts val="600"/>
              </a:spcAft>
              <a:buFont typeface="Arial" panose="020B0604020202020204" pitchFamily="34" charset="0"/>
              <a:buChar char="•"/>
            </a:pPr>
            <a:r>
              <a:rPr lang="en-US" dirty="0" smtClean="0">
                <a:solidFill>
                  <a:prstClr val="black"/>
                </a:solidFill>
              </a:rPr>
              <a:t>Ongoing support</a:t>
            </a:r>
          </a:p>
          <a:p>
            <a:pPr marL="536575" lvl="1" indent="-274638">
              <a:spcBef>
                <a:spcPts val="0"/>
              </a:spcBef>
              <a:spcAft>
                <a:spcPts val="600"/>
              </a:spcAft>
              <a:buFont typeface="Arial" panose="020B0604020202020204" pitchFamily="34" charset="0"/>
              <a:buChar char="•"/>
            </a:pPr>
            <a:endParaRPr lang="en-US" dirty="0" smtClean="0">
              <a:solidFill>
                <a:prstClr val="black"/>
              </a:solidFill>
            </a:endParaRPr>
          </a:p>
          <a:p>
            <a:pPr marL="536575" lvl="1" indent="-274638">
              <a:spcBef>
                <a:spcPts val="0"/>
              </a:spcBef>
              <a:spcAft>
                <a:spcPts val="600"/>
              </a:spcAft>
              <a:buFont typeface="Arial" panose="020B0604020202020204" pitchFamily="34" charset="0"/>
              <a:buChar char="•"/>
            </a:pPr>
            <a:r>
              <a:rPr lang="en-US" dirty="0" smtClean="0">
                <a:solidFill>
                  <a:prstClr val="black"/>
                </a:solidFill>
              </a:rPr>
              <a:t>Providing </a:t>
            </a:r>
            <a:r>
              <a:rPr lang="en-US" dirty="0">
                <a:solidFill>
                  <a:prstClr val="black"/>
                </a:solidFill>
              </a:rPr>
              <a:t>clear </a:t>
            </a:r>
            <a:r>
              <a:rPr lang="en-US" dirty="0" smtClean="0">
                <a:solidFill>
                  <a:prstClr val="black"/>
                </a:solidFill>
              </a:rPr>
              <a:t>information – who has ‘the power’ !</a:t>
            </a:r>
            <a:endParaRPr lang="en-US" dirty="0">
              <a:solidFill>
                <a:prstClr val="black"/>
              </a:solidFill>
            </a:endParaRPr>
          </a:p>
          <a:p>
            <a:pPr marL="0" indent="0">
              <a:lnSpc>
                <a:spcPct val="90000"/>
              </a:lnSpc>
              <a:buNone/>
            </a:pPr>
            <a:endParaRPr lang="en-GB" dirty="0">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31027" y="1690560"/>
            <a:ext cx="3816626" cy="4410324"/>
          </a:xfrm>
        </p:spPr>
      </p:pic>
    </p:spTree>
    <p:extLst>
      <p:ext uri="{BB962C8B-B14F-4D97-AF65-F5344CB8AC3E}">
        <p14:creationId xmlns:p14="http://schemas.microsoft.com/office/powerpoint/2010/main" val="1573017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latin typeface="Arial" panose="020B0604020202020204" pitchFamily="34" charset="0"/>
                <a:cs typeface="Arial" panose="020B0604020202020204" pitchFamily="34" charset="0"/>
              </a:rPr>
              <a:t>Strategies</a:t>
            </a:r>
            <a:endParaRPr lang="en-GB" b="1"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p:txBody>
          <a:bodyPr/>
          <a:lstStyle/>
          <a:p>
            <a:pPr marL="536575" lvl="1" indent="-274638">
              <a:spcBef>
                <a:spcPts val="0"/>
              </a:spcBef>
              <a:spcAft>
                <a:spcPts val="600"/>
              </a:spcAft>
              <a:buFont typeface="Arial" panose="020B0604020202020204" pitchFamily="34" charset="0"/>
              <a:buChar char="•"/>
            </a:pPr>
            <a:endParaRPr lang="en-US" sz="2200" dirty="0" smtClean="0">
              <a:solidFill>
                <a:prstClr val="black"/>
              </a:solidFill>
            </a:endParaRPr>
          </a:p>
          <a:p>
            <a:pPr marL="536575" lvl="1" indent="-274638">
              <a:spcBef>
                <a:spcPts val="0"/>
              </a:spcBef>
              <a:spcAft>
                <a:spcPts val="600"/>
              </a:spcAft>
              <a:buFont typeface="Arial" panose="020B0604020202020204" pitchFamily="34" charset="0"/>
              <a:buChar char="•"/>
            </a:pPr>
            <a:r>
              <a:rPr lang="en-US" dirty="0" smtClean="0">
                <a:solidFill>
                  <a:prstClr val="black"/>
                </a:solidFill>
              </a:rPr>
              <a:t>Establishing </a:t>
            </a:r>
            <a:r>
              <a:rPr lang="en-US" dirty="0">
                <a:solidFill>
                  <a:prstClr val="black"/>
                </a:solidFill>
              </a:rPr>
              <a:t>safe spaces – ‘testing out</a:t>
            </a:r>
            <a:r>
              <a:rPr lang="en-US" dirty="0" smtClean="0">
                <a:solidFill>
                  <a:prstClr val="black"/>
                </a:solidFill>
              </a:rPr>
              <a:t>’</a:t>
            </a:r>
          </a:p>
          <a:p>
            <a:pPr marL="536575" lvl="1" indent="-274638">
              <a:spcBef>
                <a:spcPts val="0"/>
              </a:spcBef>
              <a:spcAft>
                <a:spcPts val="600"/>
              </a:spcAft>
              <a:buFont typeface="Arial" panose="020B0604020202020204" pitchFamily="34" charset="0"/>
              <a:buChar char="•"/>
            </a:pPr>
            <a:r>
              <a:rPr lang="en-US" dirty="0" smtClean="0">
                <a:solidFill>
                  <a:prstClr val="black"/>
                </a:solidFill>
              </a:rPr>
              <a:t>On-going consent</a:t>
            </a:r>
          </a:p>
          <a:p>
            <a:pPr marL="536575" lvl="1" indent="-274638">
              <a:spcBef>
                <a:spcPts val="0"/>
              </a:spcBef>
              <a:spcAft>
                <a:spcPts val="600"/>
              </a:spcAft>
              <a:buFont typeface="Arial" panose="020B0604020202020204" pitchFamily="34" charset="0"/>
              <a:buChar char="•"/>
            </a:pPr>
            <a:r>
              <a:rPr lang="en-US" dirty="0" smtClean="0">
                <a:solidFill>
                  <a:prstClr val="black"/>
                </a:solidFill>
              </a:rPr>
              <a:t>Group agreements</a:t>
            </a:r>
          </a:p>
          <a:p>
            <a:pPr marL="536575" lvl="1" indent="-274638">
              <a:spcBef>
                <a:spcPts val="0"/>
              </a:spcBef>
              <a:spcAft>
                <a:spcPts val="600"/>
              </a:spcAft>
              <a:buFont typeface="Arial" panose="020B0604020202020204" pitchFamily="34" charset="0"/>
              <a:buChar char="•"/>
            </a:pPr>
            <a:r>
              <a:rPr lang="en-US" dirty="0" smtClean="0">
                <a:solidFill>
                  <a:prstClr val="black"/>
                </a:solidFill>
              </a:rPr>
              <a:t>Feedback </a:t>
            </a:r>
            <a:r>
              <a:rPr lang="en-US" dirty="0">
                <a:solidFill>
                  <a:prstClr val="black"/>
                </a:solidFill>
              </a:rPr>
              <a:t>from young people and services on process</a:t>
            </a:r>
          </a:p>
          <a:p>
            <a:pPr marL="536575" lvl="1" indent="-274638">
              <a:spcBef>
                <a:spcPts val="0"/>
              </a:spcBef>
              <a:spcAft>
                <a:spcPts val="600"/>
              </a:spcAft>
              <a:buFont typeface="Arial" panose="020B0604020202020204" pitchFamily="34" charset="0"/>
              <a:buChar char="•"/>
            </a:pPr>
            <a:r>
              <a:rPr lang="en-US" dirty="0" smtClean="0">
                <a:solidFill>
                  <a:prstClr val="black"/>
                </a:solidFill>
              </a:rPr>
              <a:t>Planning and preparation for dissemination </a:t>
            </a:r>
            <a:endParaRPr lang="en-US" dirty="0">
              <a:solidFill>
                <a:prstClr val="black"/>
              </a:solidFill>
            </a:endParaRPr>
          </a:p>
          <a:p>
            <a:pPr marL="0" indent="0">
              <a:lnSpc>
                <a:spcPct val="90000"/>
              </a:lnSpc>
              <a:buNone/>
            </a:pPr>
            <a:endParaRPr lang="en-GB" dirty="0">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345055" y="274638"/>
            <a:ext cx="4229101" cy="2819400"/>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4674" y="2276889"/>
            <a:ext cx="2362200" cy="3543300"/>
          </a:xfrm>
          <a:prstGeom prst="rect">
            <a:avLst/>
          </a:prstGeom>
        </p:spPr>
      </p:pic>
    </p:spTree>
    <p:extLst>
      <p:ext uri="{BB962C8B-B14F-4D97-AF65-F5344CB8AC3E}">
        <p14:creationId xmlns:p14="http://schemas.microsoft.com/office/powerpoint/2010/main" val="32295184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latin typeface="Arial" panose="020B0604020202020204" pitchFamily="34" charset="0"/>
                <a:cs typeface="Arial" panose="020B0604020202020204" pitchFamily="34" charset="0"/>
              </a:rPr>
              <a:t>Who we are…</a:t>
            </a:r>
            <a:endParaRPr lang="en-GB" b="1" dirty="0">
              <a:solidFill>
                <a:srgbClr val="FF0000"/>
              </a:solidFill>
              <a:latin typeface="Arial" panose="020B0604020202020204" pitchFamily="34" charset="0"/>
              <a:cs typeface="Arial" panose="020B0604020202020204" pitchFamily="34" charset="0"/>
            </a:endParaRPr>
          </a:p>
        </p:txBody>
      </p:sp>
      <p:sp>
        <p:nvSpPr>
          <p:cNvPr id="7" name="Text Placeholder 6"/>
          <p:cNvSpPr>
            <a:spLocks noGrp="1"/>
          </p:cNvSpPr>
          <p:nvPr>
            <p:ph type="body" idx="1"/>
          </p:nvPr>
        </p:nvSpPr>
        <p:spPr/>
        <p:txBody>
          <a:bodyPr/>
          <a:lstStyle/>
          <a:p>
            <a:endParaRPr lang="en-GB" dirty="0"/>
          </a:p>
        </p:txBody>
      </p:sp>
      <p:sp>
        <p:nvSpPr>
          <p:cNvPr id="4" name="Content Placeholder 3"/>
          <p:cNvSpPr>
            <a:spLocks noGrp="1"/>
          </p:cNvSpPr>
          <p:nvPr>
            <p:ph sz="half" idx="2"/>
          </p:nvPr>
        </p:nvSpPr>
        <p:spPr/>
        <p:txBody>
          <a:bodyPr/>
          <a:lstStyle/>
          <a:p>
            <a:pPr marL="0" indent="0">
              <a:buNone/>
            </a:pPr>
            <a:r>
              <a:rPr lang="en-GB" sz="2000" i="1" dirty="0"/>
              <a:t>We are male and female, smart and caring, funny and beautiful, respectful and intelligent. We come from different communities and different parts of the country. Among us there is a Grade 7 pianist, a photographer, ‘a mummy’s boy’, an actor or two, music lovers, an artist, parents, animal lovers, and national award nominees and winners. Some of us are confident and outgoing, some of us are </a:t>
            </a:r>
            <a:r>
              <a:rPr lang="en-GB" sz="2000" i="1" dirty="0" smtClean="0"/>
              <a:t>loud…….</a:t>
            </a:r>
            <a:endParaRPr lang="en-GB" sz="2000" i="1" dirty="0"/>
          </a:p>
        </p:txBody>
      </p:sp>
      <p:sp>
        <p:nvSpPr>
          <p:cNvPr id="8" name="Text Placeholder 7"/>
          <p:cNvSpPr>
            <a:spLocks noGrp="1"/>
          </p:cNvSpPr>
          <p:nvPr>
            <p:ph type="body" sz="quarter" idx="3"/>
          </p:nvPr>
        </p:nvSpPr>
        <p:spPr/>
        <p:txBody>
          <a:bodyPr/>
          <a:lstStyle/>
          <a:p>
            <a:endParaRPr lang="en-GB"/>
          </a:p>
        </p:txBody>
      </p:sp>
      <p:sp>
        <p:nvSpPr>
          <p:cNvPr id="9" name="Content Placeholder 8"/>
          <p:cNvSpPr>
            <a:spLocks noGrp="1"/>
          </p:cNvSpPr>
          <p:nvPr>
            <p:ph sz="quarter" idx="4"/>
          </p:nvPr>
        </p:nvSpPr>
        <p:spPr/>
        <p:txBody>
          <a:bodyPr/>
          <a:lstStyle/>
          <a:p>
            <a:endParaRPr lang="en-GB"/>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7949" y="1671293"/>
            <a:ext cx="3147667" cy="4737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78919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latin typeface="Arial" panose="020B0604020202020204" pitchFamily="34" charset="0"/>
                <a:cs typeface="Arial" panose="020B0604020202020204" pitchFamily="34" charset="0"/>
              </a:rPr>
              <a:t>Principles for engagement</a:t>
            </a:r>
            <a:endParaRPr lang="en-GB" b="1"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a:buClrTx/>
            </a:pPr>
            <a:r>
              <a:rPr lang="en-US" sz="2400" dirty="0" smtClean="0">
                <a:solidFill>
                  <a:prstClr val="black"/>
                </a:solidFill>
                <a:latin typeface="Arial" panose="020B0604020202020204" pitchFamily="34" charset="0"/>
                <a:ea typeface="Calibri"/>
                <a:cs typeface="Arial" panose="020B0604020202020204" pitchFamily="34" charset="0"/>
              </a:rPr>
              <a:t/>
            </a:r>
            <a:br>
              <a:rPr lang="en-US" sz="2400" dirty="0" smtClean="0">
                <a:solidFill>
                  <a:prstClr val="black"/>
                </a:solidFill>
                <a:latin typeface="Arial" panose="020B0604020202020204" pitchFamily="34" charset="0"/>
                <a:ea typeface="Calibri"/>
                <a:cs typeface="Arial" panose="020B0604020202020204" pitchFamily="34" charset="0"/>
              </a:rPr>
            </a:br>
            <a:endParaRPr lang="en-GB" dirty="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92" y="1152207"/>
            <a:ext cx="8688814" cy="4973956"/>
          </a:xfrm>
          <a:prstGeom prst="rect">
            <a:avLst/>
          </a:prstGeom>
        </p:spPr>
      </p:pic>
    </p:spTree>
    <p:extLst>
      <p:ext uri="{BB962C8B-B14F-4D97-AF65-F5344CB8AC3E}">
        <p14:creationId xmlns:p14="http://schemas.microsoft.com/office/powerpoint/2010/main" val="37713529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0000"/>
                </a:solidFill>
                <a:latin typeface="Arial" panose="020B0604020202020204" pitchFamily="34" charset="0"/>
                <a:cs typeface="Arial" panose="020B0604020202020204" pitchFamily="34" charset="0"/>
              </a:rPr>
              <a:t/>
            </a:r>
            <a:br>
              <a:rPr lang="en-GB" dirty="0" smtClean="0">
                <a:solidFill>
                  <a:srgbClr val="FF0000"/>
                </a:solidFill>
                <a:latin typeface="Arial" panose="020B0604020202020204" pitchFamily="34" charset="0"/>
                <a:cs typeface="Arial" panose="020B0604020202020204" pitchFamily="34" charset="0"/>
              </a:rPr>
            </a:br>
            <a:r>
              <a:rPr lang="en-GB" sz="2800" b="1" dirty="0" smtClean="0">
                <a:solidFill>
                  <a:srgbClr val="FF0000"/>
                </a:solidFill>
                <a:latin typeface="Arial" panose="020B0604020202020204" pitchFamily="34" charset="0"/>
                <a:cs typeface="Arial" panose="020B0604020202020204" pitchFamily="34" charset="0"/>
              </a:rPr>
              <a:t>Young </a:t>
            </a:r>
            <a:r>
              <a:rPr lang="en-GB" sz="2800" b="1" dirty="0">
                <a:solidFill>
                  <a:srgbClr val="FF0000"/>
                </a:solidFill>
                <a:latin typeface="Arial" panose="020B0604020202020204" pitchFamily="34" charset="0"/>
                <a:cs typeface="Arial" panose="020B0604020202020204" pitchFamily="34" charset="0"/>
              </a:rPr>
              <a:t>people affected by sexual violence as change-makers in prevention </a:t>
            </a:r>
            <a:r>
              <a:rPr lang="en-GB" sz="2800" b="1" dirty="0" smtClean="0">
                <a:solidFill>
                  <a:srgbClr val="FF0000"/>
                </a:solidFill>
                <a:latin typeface="Arial" panose="020B0604020202020204" pitchFamily="34" charset="0"/>
                <a:cs typeface="Arial" panose="020B0604020202020204" pitchFamily="34" charset="0"/>
              </a:rPr>
              <a:t>efforts: What </a:t>
            </a:r>
            <a:r>
              <a:rPr lang="en-GB" sz="2800" b="1" dirty="0">
                <a:solidFill>
                  <a:srgbClr val="FF0000"/>
                </a:solidFill>
                <a:latin typeface="Arial" panose="020B0604020202020204" pitchFamily="34" charset="0"/>
                <a:cs typeface="Arial" panose="020B0604020202020204" pitchFamily="34" charset="0"/>
              </a:rPr>
              <a:t>are the opportunities and what are the risks?</a:t>
            </a:r>
            <a:r>
              <a:rPr lang="en-GB" sz="2800" b="1" dirty="0">
                <a:solidFill>
                  <a:srgbClr val="0E4194"/>
                </a:solidFill>
                <a:latin typeface="Lucida Sans"/>
              </a:rPr>
              <a:t/>
            </a:r>
            <a:br>
              <a:rPr lang="en-GB" sz="2800" b="1" dirty="0">
                <a:solidFill>
                  <a:srgbClr val="0E4194"/>
                </a:solidFill>
                <a:latin typeface="Lucida Sans"/>
              </a:rPr>
            </a:br>
            <a:endParaRPr lang="en-GB" sz="2800" b="1" dirty="0"/>
          </a:p>
        </p:txBody>
      </p:sp>
      <p:sp>
        <p:nvSpPr>
          <p:cNvPr id="3" name="Content Placeholder 2"/>
          <p:cNvSpPr>
            <a:spLocks noGrp="1"/>
          </p:cNvSpPr>
          <p:nvPr>
            <p:ph sz="half" idx="1"/>
          </p:nvPr>
        </p:nvSpPr>
        <p:spPr/>
        <p:txBody>
          <a:bodyPr/>
          <a:lstStyle/>
          <a:p>
            <a:endParaRPr lang="en-GB" dirty="0" smtClean="0">
              <a:cs typeface="Arial" panose="020B0604020202020204" pitchFamily="34" charset="0"/>
            </a:endParaRPr>
          </a:p>
          <a:p>
            <a:pPr>
              <a:buClrTx/>
            </a:pPr>
            <a:r>
              <a:rPr lang="en-GB" sz="2400" dirty="0" smtClean="0">
                <a:cs typeface="Arial" panose="020B0604020202020204" pitchFamily="34" charset="0"/>
              </a:rPr>
              <a:t>Interdisciplinary conference</a:t>
            </a:r>
          </a:p>
          <a:p>
            <a:pPr>
              <a:buClrTx/>
            </a:pPr>
            <a:r>
              <a:rPr lang="en-GB" sz="2400" dirty="0" smtClean="0">
                <a:cs typeface="Arial" panose="020B0604020202020204" pitchFamily="34" charset="0"/>
              </a:rPr>
              <a:t>28</a:t>
            </a:r>
            <a:r>
              <a:rPr lang="en-GB" sz="2400" baseline="30000" dirty="0" smtClean="0">
                <a:cs typeface="Arial" panose="020B0604020202020204" pitchFamily="34" charset="0"/>
              </a:rPr>
              <a:t>th</a:t>
            </a:r>
            <a:r>
              <a:rPr lang="en-GB" sz="2400" dirty="0" smtClean="0">
                <a:cs typeface="Arial" panose="020B0604020202020204" pitchFamily="34" charset="0"/>
              </a:rPr>
              <a:t> September, 2015</a:t>
            </a:r>
            <a:endParaRPr lang="en-GB" sz="2400" dirty="0">
              <a:cs typeface="Arial" panose="020B0604020202020204" pitchFamily="34" charset="0"/>
            </a:endParaRPr>
          </a:p>
          <a:p>
            <a:pPr>
              <a:buClrTx/>
            </a:pPr>
            <a:r>
              <a:rPr lang="en-GB" sz="2400" dirty="0" smtClean="0">
                <a:cs typeface="Arial" panose="020B0604020202020204" pitchFamily="34" charset="0"/>
              </a:rPr>
              <a:t>Cumberland Lodge, Windsor, UK</a:t>
            </a:r>
          </a:p>
          <a:p>
            <a:pPr>
              <a:buClrTx/>
            </a:pPr>
            <a:r>
              <a:rPr lang="en-GB" sz="2400" dirty="0" smtClean="0">
                <a:cs typeface="Arial" panose="020B0604020202020204" pitchFamily="34" charset="0"/>
              </a:rPr>
              <a:t>Call for papers 19</a:t>
            </a:r>
            <a:r>
              <a:rPr lang="en-GB" sz="2400" baseline="30000" dirty="0" smtClean="0">
                <a:cs typeface="Arial" panose="020B0604020202020204" pitchFamily="34" charset="0"/>
              </a:rPr>
              <a:t>th</a:t>
            </a:r>
            <a:r>
              <a:rPr lang="en-GB" sz="2400" dirty="0" smtClean="0">
                <a:cs typeface="Arial" panose="020B0604020202020204" pitchFamily="34" charset="0"/>
              </a:rPr>
              <a:t> June </a:t>
            </a:r>
            <a:endParaRPr lang="en-GB" sz="2400" dirty="0">
              <a:cs typeface="Arial" panose="020B0604020202020204" pitchFamily="34" charset="0"/>
            </a:endParaRPr>
          </a:p>
          <a:p>
            <a:pPr>
              <a:lnSpc>
                <a:spcPct val="90000"/>
              </a:lnSpc>
              <a:buClrTx/>
            </a:pPr>
            <a:r>
              <a:rPr lang="en-GB" sz="2400" dirty="0">
                <a:latin typeface="Arial" panose="020B0604020202020204" pitchFamily="34" charset="0"/>
                <a:cs typeface="Arial" panose="020B0604020202020204" pitchFamily="34" charset="0"/>
                <a:hlinkClick r:id="rId3"/>
              </a:rPr>
              <a:t>http://</a:t>
            </a:r>
            <a:r>
              <a:rPr lang="en-GB" sz="2400" dirty="0" smtClean="0">
                <a:latin typeface="Arial" panose="020B0604020202020204" pitchFamily="34" charset="0"/>
                <a:cs typeface="Arial" panose="020B0604020202020204" pitchFamily="34" charset="0"/>
                <a:hlinkClick r:id="rId3"/>
              </a:rPr>
              <a:t>www.cumberlandlodge.ac.uk/Programme/Forthcoming+events/Participation+for+Prevention</a:t>
            </a:r>
            <a:r>
              <a:rPr lang="en-GB" sz="2400" dirty="0" smtClean="0">
                <a:latin typeface="Arial" panose="020B0604020202020204" pitchFamily="34" charset="0"/>
                <a:cs typeface="Arial" panose="020B0604020202020204" pitchFamily="34" charset="0"/>
              </a:rPr>
              <a:t> </a:t>
            </a:r>
          </a:p>
        </p:txBody>
      </p:sp>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495800" y="2478158"/>
            <a:ext cx="4357691" cy="2520476"/>
          </a:xfrm>
        </p:spPr>
      </p:pic>
    </p:spTree>
    <p:extLst>
      <p:ext uri="{BB962C8B-B14F-4D97-AF65-F5344CB8AC3E}">
        <p14:creationId xmlns:p14="http://schemas.microsoft.com/office/powerpoint/2010/main" val="18587228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GB" sz="3200" dirty="0" smtClean="0">
                <a:solidFill>
                  <a:srgbClr val="409639"/>
                </a:solidFill>
                <a:hlinkClick r:id="rId2"/>
              </a:rPr>
              <a:t>claire.cody@beds.ac.uk</a:t>
            </a:r>
            <a:endParaRPr lang="en-GB" sz="3200" dirty="0" smtClean="0">
              <a:solidFill>
                <a:srgbClr val="409639"/>
              </a:solidFill>
            </a:endParaRPr>
          </a:p>
          <a:p>
            <a:pPr marL="0" indent="0" algn="ctr">
              <a:buNone/>
            </a:pPr>
            <a:r>
              <a:rPr lang="en-GB" sz="3200" dirty="0">
                <a:solidFill>
                  <a:srgbClr val="409639"/>
                </a:solidFill>
                <a:hlinkClick r:id="rId3"/>
              </a:rPr>
              <a:t>c</a:t>
            </a:r>
            <a:r>
              <a:rPr lang="en-GB" sz="3200" dirty="0" smtClean="0">
                <a:solidFill>
                  <a:srgbClr val="409639"/>
                </a:solidFill>
                <a:hlinkClick r:id="rId3"/>
              </a:rPr>
              <a:t>amille.warrington@beds.ac.uk</a:t>
            </a:r>
            <a:r>
              <a:rPr lang="en-GB" sz="3200" dirty="0" smtClean="0">
                <a:solidFill>
                  <a:srgbClr val="409639"/>
                </a:solidFill>
              </a:rPr>
              <a:t> </a:t>
            </a:r>
          </a:p>
          <a:p>
            <a:pPr marL="0" indent="0" algn="ctr">
              <a:buNone/>
            </a:pPr>
            <a:endParaRPr lang="en-GB" sz="2800" dirty="0"/>
          </a:p>
          <a:p>
            <a:pPr marL="0" indent="0" algn="ctr">
              <a:buNone/>
            </a:pPr>
            <a:r>
              <a:rPr lang="en-GB" sz="2800" dirty="0" smtClean="0"/>
              <a:t>For more information on our work including research publications, short films and outputs from young people please visit</a:t>
            </a:r>
          </a:p>
          <a:p>
            <a:pPr marL="0" indent="0" algn="ctr">
              <a:buNone/>
            </a:pPr>
            <a:r>
              <a:rPr lang="en-GB" sz="2800" dirty="0" smtClean="0"/>
              <a:t> </a:t>
            </a:r>
            <a:r>
              <a:rPr lang="en-GB" sz="2800" dirty="0" smtClean="0">
                <a:solidFill>
                  <a:srgbClr val="409639"/>
                </a:solidFill>
              </a:rPr>
              <a:t>www.beds.ac.uk/ic</a:t>
            </a:r>
            <a:endParaRPr lang="en-GB" sz="2800" dirty="0">
              <a:solidFill>
                <a:srgbClr val="409639"/>
              </a:solidFill>
            </a:endParaRPr>
          </a:p>
        </p:txBody>
      </p:sp>
    </p:spTree>
    <p:extLst>
      <p:ext uri="{BB962C8B-B14F-4D97-AF65-F5344CB8AC3E}">
        <p14:creationId xmlns:p14="http://schemas.microsoft.com/office/powerpoint/2010/main" val="3168265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latin typeface="Arial" panose="020B0604020202020204" pitchFamily="34" charset="0"/>
                <a:cs typeface="Arial" panose="020B0604020202020204" pitchFamily="34" charset="0"/>
              </a:rPr>
              <a:t>Outline</a:t>
            </a:r>
            <a:endParaRPr lang="en-GB" b="1"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p:txBody>
          <a:bodyPr/>
          <a:lstStyle/>
          <a:p>
            <a:pPr marL="0" indent="0">
              <a:buClrTx/>
              <a:buNone/>
            </a:pPr>
            <a:endParaRPr lang="en-US" sz="2400" dirty="0" smtClean="0">
              <a:latin typeface="Arial" panose="020B0604020202020204" pitchFamily="34" charset="0"/>
              <a:cs typeface="Arial" panose="020B0604020202020204" pitchFamily="34" charset="0"/>
            </a:endParaRPr>
          </a:p>
          <a:p>
            <a:pPr>
              <a:buClrTx/>
            </a:pPr>
            <a:r>
              <a:rPr lang="en-US" sz="2400" dirty="0" smtClean="0">
                <a:latin typeface="Arial" panose="020B0604020202020204" pitchFamily="34" charset="0"/>
                <a:cs typeface="Arial" panose="020B0604020202020204" pitchFamily="34" charset="0"/>
              </a:rPr>
              <a:t>Why we feel it’s important to involve young people in our work</a:t>
            </a:r>
            <a:br>
              <a:rPr lang="en-US" sz="2400" dirty="0" smtClean="0">
                <a:latin typeface="Arial" panose="020B0604020202020204" pitchFamily="34" charset="0"/>
                <a:cs typeface="Arial" panose="020B0604020202020204" pitchFamily="34" charset="0"/>
              </a:rPr>
            </a:br>
            <a:endParaRPr lang="en-US" sz="2400" dirty="0" smtClean="0">
              <a:latin typeface="Arial" panose="020B0604020202020204" pitchFamily="34" charset="0"/>
              <a:cs typeface="Arial" panose="020B0604020202020204" pitchFamily="34" charset="0"/>
            </a:endParaRPr>
          </a:p>
          <a:p>
            <a:pPr>
              <a:buClrTx/>
            </a:pPr>
            <a:r>
              <a:rPr lang="en-US" sz="2400" dirty="0" smtClean="0">
                <a:latin typeface="Arial" panose="020B0604020202020204" pitchFamily="34" charset="0"/>
                <a:ea typeface="Calibri"/>
                <a:cs typeface="Arial" panose="020B0604020202020204" pitchFamily="34" charset="0"/>
              </a:rPr>
              <a:t>Examples </a:t>
            </a:r>
            <a:r>
              <a:rPr lang="en-US" sz="2400" dirty="0">
                <a:latin typeface="Arial" panose="020B0604020202020204" pitchFamily="34" charset="0"/>
                <a:ea typeface="Calibri"/>
                <a:cs typeface="Arial" panose="020B0604020202020204" pitchFamily="34" charset="0"/>
              </a:rPr>
              <a:t>of </a:t>
            </a:r>
            <a:r>
              <a:rPr lang="en-US" sz="2400" dirty="0" smtClean="0">
                <a:latin typeface="Arial" panose="020B0604020202020204" pitchFamily="34" charset="0"/>
                <a:ea typeface="Calibri"/>
                <a:cs typeface="Arial" panose="020B0604020202020204" pitchFamily="34" charset="0"/>
              </a:rPr>
              <a:t>projects</a:t>
            </a:r>
            <a:br>
              <a:rPr lang="en-US" sz="2400" dirty="0" smtClean="0">
                <a:latin typeface="Arial" panose="020B0604020202020204" pitchFamily="34" charset="0"/>
                <a:ea typeface="Calibri"/>
                <a:cs typeface="Arial" panose="020B0604020202020204" pitchFamily="34" charset="0"/>
              </a:rPr>
            </a:br>
            <a:endParaRPr lang="en-US" sz="2400" dirty="0" smtClean="0">
              <a:latin typeface="Arial" panose="020B0604020202020204" pitchFamily="34" charset="0"/>
              <a:ea typeface="Calibri"/>
              <a:cs typeface="Arial" panose="020B0604020202020204" pitchFamily="34" charset="0"/>
            </a:endParaRPr>
          </a:p>
          <a:p>
            <a:pPr>
              <a:buClrTx/>
            </a:pPr>
            <a:r>
              <a:rPr lang="en-US" sz="2400" dirty="0">
                <a:latin typeface="Arial" panose="020B0604020202020204" pitchFamily="34" charset="0"/>
                <a:cs typeface="Arial" panose="020B0604020202020204" pitchFamily="34" charset="0"/>
              </a:rPr>
              <a:t>D</a:t>
            </a:r>
            <a:r>
              <a:rPr lang="en-US" sz="2400" dirty="0" smtClean="0">
                <a:latin typeface="Arial" panose="020B0604020202020204" pitchFamily="34" charset="0"/>
                <a:cs typeface="Arial" panose="020B0604020202020204" pitchFamily="34" charset="0"/>
              </a:rPr>
              <a:t>ilemmas and challenges</a:t>
            </a:r>
            <a:br>
              <a:rPr lang="en-US" sz="2400" dirty="0" smtClean="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a:buClrTx/>
            </a:pPr>
            <a:r>
              <a:rPr lang="en-US" sz="2400" dirty="0" smtClean="0">
                <a:latin typeface="Arial" panose="020B0604020202020204" pitchFamily="34" charset="0"/>
                <a:ea typeface="Calibri"/>
                <a:cs typeface="Arial" panose="020B0604020202020204" pitchFamily="34" charset="0"/>
              </a:rPr>
              <a:t>Strategies </a:t>
            </a:r>
          </a:p>
          <a:p>
            <a:pPr marL="0" indent="0">
              <a:buClrTx/>
              <a:buNone/>
            </a:pPr>
            <a:r>
              <a:rPr lang="en-US" sz="2400" dirty="0" smtClean="0">
                <a:latin typeface="Arial" panose="020B0604020202020204" pitchFamily="34" charset="0"/>
                <a:ea typeface="Calibri"/>
                <a:cs typeface="Arial" panose="020B0604020202020204" pitchFamily="34" charset="0"/>
              </a:rPr>
              <a:t/>
            </a:r>
            <a:br>
              <a:rPr lang="en-US" sz="2400" dirty="0" smtClean="0">
                <a:latin typeface="Arial" panose="020B0604020202020204" pitchFamily="34" charset="0"/>
                <a:ea typeface="Calibri"/>
                <a:cs typeface="Arial" panose="020B0604020202020204" pitchFamily="34" charset="0"/>
              </a:rPr>
            </a:br>
            <a:endParaRPr lang="en-US" sz="2400" dirty="0" smtClean="0">
              <a:latin typeface="Arial" panose="020B0604020202020204" pitchFamily="34" charset="0"/>
              <a:ea typeface="Calibri"/>
              <a:cs typeface="Arial" panose="020B0604020202020204" pitchFamily="34" charset="0"/>
            </a:endParaRPr>
          </a:p>
        </p:txBody>
      </p:sp>
      <p:sp>
        <p:nvSpPr>
          <p:cNvPr id="4" name="Content Placeholder 3"/>
          <p:cNvSpPr>
            <a:spLocks noGrp="1"/>
          </p:cNvSpPr>
          <p:nvPr>
            <p:ph sz="half" idx="2"/>
          </p:nvPr>
        </p:nvSpPr>
        <p:spPr/>
        <p:txBody>
          <a:bodyPr/>
          <a:lstStyle/>
          <a:p>
            <a:endParaRPr lang="en-GB"/>
          </a:p>
        </p:txBody>
      </p:sp>
      <p:pic>
        <p:nvPicPr>
          <p:cNvPr id="5" name="Picture 2"/>
          <p:cNvPicPr>
            <a:picLocks noChangeAspect="1" noChangeArrowheads="1"/>
          </p:cNvPicPr>
          <p:nvPr/>
        </p:nvPicPr>
        <p:blipFill>
          <a:blip r:embed="rId3" cstate="print"/>
          <a:srcRect l="65024" t="40969" r="1770" b="7844"/>
          <a:stretch>
            <a:fillRect/>
          </a:stretch>
        </p:blipFill>
        <p:spPr bwMode="auto">
          <a:xfrm rot="393770">
            <a:off x="4629381" y="1944277"/>
            <a:ext cx="4048535" cy="4239122"/>
          </a:xfrm>
          <a:prstGeom prst="rect">
            <a:avLst/>
          </a:prstGeom>
          <a:noFill/>
          <a:ln w="9525">
            <a:noFill/>
            <a:miter lim="800000"/>
            <a:headEnd/>
            <a:tailEnd/>
          </a:ln>
        </p:spPr>
      </p:pic>
    </p:spTree>
    <p:extLst>
      <p:ext uri="{BB962C8B-B14F-4D97-AF65-F5344CB8AC3E}">
        <p14:creationId xmlns:p14="http://schemas.microsoft.com/office/powerpoint/2010/main" val="19950133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0000"/>
                </a:solidFill>
                <a:latin typeface="Arial" panose="020B0604020202020204" pitchFamily="34" charset="0"/>
                <a:cs typeface="Arial" panose="020B0604020202020204" pitchFamily="34" charset="0"/>
              </a:rPr>
              <a:t>International Centre: Researching Child Sexual Exploitation, Violence and Trafficking</a:t>
            </a:r>
            <a:endParaRPr lang="en-GB"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p:txBody>
          <a:bodyPr/>
          <a:lstStyle/>
          <a:p>
            <a:pPr marL="0" indent="0" fontAlgn="auto">
              <a:spcBef>
                <a:spcPts val="0"/>
              </a:spcBef>
              <a:spcAft>
                <a:spcPts val="0"/>
              </a:spcAft>
              <a:buClrTx/>
              <a:buNone/>
              <a:defRPr/>
            </a:pPr>
            <a:r>
              <a:rPr lang="en-GB" sz="2200" dirty="0" smtClean="0"/>
              <a:t/>
            </a:r>
            <a:br>
              <a:rPr lang="en-GB" sz="2200" dirty="0" smtClean="0"/>
            </a:br>
            <a:endParaRPr lang="en-GB" dirty="0" smtClean="0"/>
          </a:p>
          <a:p>
            <a:pPr lvl="0" fontAlgn="auto">
              <a:spcBef>
                <a:spcPts val="0"/>
              </a:spcBef>
              <a:spcAft>
                <a:spcPts val="0"/>
              </a:spcAft>
              <a:buClrTx/>
              <a:defRPr/>
            </a:pPr>
            <a:r>
              <a:rPr lang="en-GB" dirty="0" smtClean="0"/>
              <a:t>Collaborative approaches </a:t>
            </a:r>
            <a:br>
              <a:rPr lang="en-GB" dirty="0" smtClean="0"/>
            </a:br>
            <a:endParaRPr lang="en-GB" dirty="0" smtClean="0"/>
          </a:p>
          <a:p>
            <a:pPr lvl="0" fontAlgn="auto">
              <a:spcBef>
                <a:spcPts val="0"/>
              </a:spcBef>
              <a:spcAft>
                <a:spcPts val="0"/>
              </a:spcAft>
              <a:buClrTx/>
              <a:defRPr/>
            </a:pPr>
            <a:r>
              <a:rPr lang="en-GB" dirty="0" smtClean="0"/>
              <a:t>Meaningful </a:t>
            </a:r>
            <a:r>
              <a:rPr lang="en-GB" dirty="0"/>
              <a:t>and ethical engagement of children and young </a:t>
            </a:r>
            <a:r>
              <a:rPr lang="en-GB" dirty="0" smtClean="0"/>
              <a:t>people</a:t>
            </a:r>
            <a:r>
              <a:rPr lang="en-GB" sz="2200" b="1" dirty="0" smtClean="0">
                <a:solidFill>
                  <a:prstClr val="black"/>
                </a:solidFill>
              </a:rPr>
              <a:t/>
            </a:r>
            <a:br>
              <a:rPr lang="en-GB" sz="2200" b="1" dirty="0" smtClean="0">
                <a:solidFill>
                  <a:prstClr val="black"/>
                </a:solidFill>
              </a:rPr>
            </a:br>
            <a:endParaRPr lang="en-GB" sz="2200" b="1" dirty="0">
              <a:solidFill>
                <a:prstClr val="black"/>
              </a:solidFill>
            </a:endParaRP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1924894"/>
            <a:ext cx="4038600" cy="3876575"/>
          </a:xfrm>
        </p:spPr>
      </p:pic>
    </p:spTree>
    <p:extLst>
      <p:ext uri="{BB962C8B-B14F-4D97-AF65-F5344CB8AC3E}">
        <p14:creationId xmlns:p14="http://schemas.microsoft.com/office/powerpoint/2010/main" val="3750768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latin typeface="Arial" pitchFamily="34" charset="0"/>
                <a:cs typeface="Arial" pitchFamily="34" charset="0"/>
              </a:rPr>
              <a:t>Why child and youth participation?</a:t>
            </a:r>
            <a:endParaRPr lang="en-GB" b="1" dirty="0">
              <a:solidFill>
                <a:srgbClr val="FF0000"/>
              </a:solidFill>
              <a:latin typeface="Arial" pitchFamily="34" charset="0"/>
              <a:cs typeface="Arial" pitchFamily="34" charset="0"/>
            </a:endParaRPr>
          </a:p>
        </p:txBody>
      </p:sp>
      <p:sp>
        <p:nvSpPr>
          <p:cNvPr id="3" name="Content Placeholder 2"/>
          <p:cNvSpPr>
            <a:spLocks noGrp="1"/>
          </p:cNvSpPr>
          <p:nvPr>
            <p:ph sz="half" idx="1"/>
          </p:nvPr>
        </p:nvSpPr>
        <p:spPr/>
        <p:txBody>
          <a:bodyPr/>
          <a:lstStyle/>
          <a:p>
            <a:pPr marL="342900" lvl="1" indent="-342900" defTabSz="914400" eaLnBrk="0" hangingPunct="0">
              <a:buFontTx/>
              <a:buChar char="•"/>
              <a:tabLst>
                <a:tab pos="536575" algn="l"/>
              </a:tabLst>
              <a:defRPr/>
            </a:pPr>
            <a:endParaRPr lang="en-GB" sz="2400" dirty="0" smtClean="0">
              <a:latin typeface="Arial" panose="020B0604020202020204" pitchFamily="34" charset="0"/>
              <a:cs typeface="Arial" panose="020B0604020202020204" pitchFamily="34" charset="0"/>
            </a:endParaRPr>
          </a:p>
          <a:p>
            <a:pPr marL="342900" lvl="1" indent="-342900" defTabSz="914400" eaLnBrk="0" hangingPunct="0">
              <a:buFontTx/>
              <a:buChar char="•"/>
              <a:tabLst>
                <a:tab pos="536575" algn="l"/>
              </a:tabLst>
              <a:defRPr/>
            </a:pPr>
            <a:r>
              <a:rPr lang="en-GB" sz="2400" dirty="0" smtClean="0">
                <a:latin typeface="Arial" panose="020B0604020202020204" pitchFamily="34" charset="0"/>
                <a:cs typeface="Arial" panose="020B0604020202020204" pitchFamily="34" charset="0"/>
              </a:rPr>
              <a:t>Key </a:t>
            </a:r>
            <a:r>
              <a:rPr lang="en-GB" sz="2400" dirty="0">
                <a:latin typeface="Arial" panose="020B0604020202020204" pitchFamily="34" charset="0"/>
                <a:cs typeface="Arial" panose="020B0604020202020204" pitchFamily="34" charset="0"/>
              </a:rPr>
              <a:t>stakeholders </a:t>
            </a:r>
            <a:r>
              <a:rPr lang="en-GB" sz="2400" dirty="0" smtClean="0">
                <a:latin typeface="Arial" panose="020B0604020202020204" pitchFamily="34" charset="0"/>
                <a:cs typeface="Arial" panose="020B0604020202020204" pitchFamily="34" charset="0"/>
              </a:rPr>
              <a:t/>
            </a:r>
            <a:br>
              <a:rPr lang="en-GB" sz="2400" dirty="0" smtClean="0">
                <a:latin typeface="Arial" panose="020B0604020202020204" pitchFamily="34" charset="0"/>
                <a:cs typeface="Arial" panose="020B0604020202020204" pitchFamily="34" charset="0"/>
              </a:rPr>
            </a:br>
            <a:endParaRPr lang="en-GB" sz="2400" dirty="0" smtClean="0">
              <a:latin typeface="Arial" panose="020B0604020202020204" pitchFamily="34" charset="0"/>
              <a:cs typeface="Arial" panose="020B0604020202020204" pitchFamily="34" charset="0"/>
            </a:endParaRPr>
          </a:p>
          <a:p>
            <a:pPr marL="342900" lvl="1" indent="-342900" defTabSz="914400" eaLnBrk="0" hangingPunct="0">
              <a:buFontTx/>
              <a:buChar char="•"/>
              <a:tabLst>
                <a:tab pos="536575" algn="l"/>
              </a:tabLst>
              <a:defRPr/>
            </a:pPr>
            <a:r>
              <a:rPr lang="en-GB" sz="2400" dirty="0" smtClean="0">
                <a:latin typeface="Arial" panose="020B0604020202020204" pitchFamily="34" charset="0"/>
                <a:cs typeface="Arial" panose="020B0604020202020204" pitchFamily="34" charset="0"/>
              </a:rPr>
              <a:t>Distinct </a:t>
            </a:r>
            <a:r>
              <a:rPr lang="en-GB" sz="2400" dirty="0">
                <a:latin typeface="Arial" panose="020B0604020202020204" pitchFamily="34" charset="0"/>
                <a:cs typeface="Arial" panose="020B0604020202020204" pitchFamily="34" charset="0"/>
              </a:rPr>
              <a:t>insight and expertise</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defTabSz="914400" eaLnBrk="0" hangingPunct="0">
              <a:buClrTx/>
              <a:buFontTx/>
              <a:buChar char="•"/>
              <a:defRPr/>
            </a:pPr>
            <a:r>
              <a:rPr lang="en-US" sz="2400" dirty="0" smtClean="0">
                <a:latin typeface="Arial" panose="020B0604020202020204" pitchFamily="34" charset="0"/>
                <a:cs typeface="Arial" panose="020B0604020202020204" pitchFamily="34" charset="0"/>
              </a:rPr>
              <a:t>Making </a:t>
            </a:r>
            <a:r>
              <a:rPr lang="en-US" sz="2400" dirty="0">
                <a:latin typeface="Arial" panose="020B0604020202020204" pitchFamily="34" charset="0"/>
                <a:cs typeface="Arial" panose="020B0604020202020204" pitchFamily="34" charset="0"/>
              </a:rPr>
              <a:t>the link: child participation and protection</a:t>
            </a:r>
          </a:p>
          <a:p>
            <a:pPr marL="261937" lvl="1" indent="0">
              <a:spcBef>
                <a:spcPts val="0"/>
              </a:spcBef>
              <a:spcAft>
                <a:spcPts val="600"/>
              </a:spcAft>
              <a:buNone/>
              <a:tabLst>
                <a:tab pos="536575" algn="l"/>
              </a:tabLst>
            </a:pPr>
            <a:endParaRPr lang="en-US" sz="2400" dirty="0" smtClean="0">
              <a:latin typeface="Arial" panose="020B0604020202020204" pitchFamily="34" charset="0"/>
              <a:cs typeface="Arial" panose="020B0604020202020204" pitchFamily="34" charset="0"/>
            </a:endParaRPr>
          </a:p>
          <a:p>
            <a:pPr marL="261937" lvl="1" indent="0">
              <a:spcBef>
                <a:spcPts val="0"/>
              </a:spcBef>
              <a:spcAft>
                <a:spcPts val="600"/>
              </a:spcAft>
              <a:buNone/>
              <a:tabLst>
                <a:tab pos="536575" algn="l"/>
              </a:tabLst>
            </a:pPr>
            <a:endParaRPr lang="en-US" sz="2400" dirty="0">
              <a:latin typeface="Arial" panose="020B0604020202020204" pitchFamily="34" charset="0"/>
              <a:cs typeface="Arial" panose="020B0604020202020204" pitchFamily="34" charset="0"/>
            </a:endParaRPr>
          </a:p>
          <a:p>
            <a:pPr marL="457200" lvl="1" indent="0">
              <a:spcBef>
                <a:spcPts val="0"/>
              </a:spcBef>
              <a:spcAft>
                <a:spcPts val="0"/>
              </a:spcAft>
              <a:buNone/>
            </a:pPr>
            <a:endParaRPr lang="en-US" sz="2200"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2113122"/>
            <a:ext cx="4038600" cy="3500119"/>
          </a:xfrm>
        </p:spPr>
      </p:pic>
    </p:spTree>
    <p:extLst>
      <p:ext uri="{BB962C8B-B14F-4D97-AF65-F5344CB8AC3E}">
        <p14:creationId xmlns:p14="http://schemas.microsoft.com/office/powerpoint/2010/main" val="9305072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latin typeface="Arial" pitchFamily="34" charset="0"/>
                <a:cs typeface="Arial" pitchFamily="34" charset="0"/>
              </a:rPr>
              <a:t>Why involve young people affected by sexual violence?</a:t>
            </a:r>
            <a:endParaRPr lang="en-GB" b="1" dirty="0">
              <a:solidFill>
                <a:srgbClr val="FF0000"/>
              </a:solidFill>
              <a:latin typeface="Arial" pitchFamily="34" charset="0"/>
              <a:cs typeface="Arial" pitchFamily="34" charset="0"/>
            </a:endParaRPr>
          </a:p>
        </p:txBody>
      </p:sp>
      <p:sp>
        <p:nvSpPr>
          <p:cNvPr id="8" name="Text Placeholder 7"/>
          <p:cNvSpPr>
            <a:spLocks noGrp="1"/>
          </p:cNvSpPr>
          <p:nvPr>
            <p:ph type="body" idx="1"/>
          </p:nvPr>
        </p:nvSpPr>
        <p:spPr>
          <a:xfrm>
            <a:off x="457200" y="1535113"/>
            <a:ext cx="4040188" cy="916538"/>
          </a:xfrm>
        </p:spPr>
        <p:txBody>
          <a:bodyPr/>
          <a:lstStyle/>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r>
              <a:rPr lang="en-GB" dirty="0"/>
              <a:t> </a:t>
            </a:r>
            <a:endParaRPr lang="en-GB" dirty="0" smtClean="0"/>
          </a:p>
          <a:p>
            <a:endParaRPr lang="en-GB" dirty="0"/>
          </a:p>
          <a:p>
            <a:r>
              <a:rPr lang="en-GB" dirty="0" smtClean="0"/>
              <a:t>Common consequences of exploitation</a:t>
            </a:r>
            <a:endParaRPr lang="en-GB" dirty="0"/>
          </a:p>
        </p:txBody>
      </p:sp>
      <p:sp>
        <p:nvSpPr>
          <p:cNvPr id="3" name="Content Placeholder 2"/>
          <p:cNvSpPr>
            <a:spLocks noGrp="1"/>
          </p:cNvSpPr>
          <p:nvPr>
            <p:ph sz="half" idx="2"/>
          </p:nvPr>
        </p:nvSpPr>
        <p:spPr/>
        <p:txBody>
          <a:bodyPr/>
          <a:lstStyle/>
          <a:p>
            <a:pPr marL="261937" lvl="1" indent="0">
              <a:spcBef>
                <a:spcPts val="0"/>
              </a:spcBef>
              <a:spcAft>
                <a:spcPts val="600"/>
              </a:spcAft>
              <a:buNone/>
              <a:tabLst>
                <a:tab pos="536575" algn="l"/>
              </a:tabLst>
            </a:pPr>
            <a:endParaRPr lang="en-US" sz="2400" b="1" dirty="0">
              <a:latin typeface="Arial" panose="020B0604020202020204" pitchFamily="34" charset="0"/>
              <a:cs typeface="Arial" panose="020B0604020202020204" pitchFamily="34" charset="0"/>
            </a:endParaRPr>
          </a:p>
          <a:p>
            <a:pPr lvl="0" fontAlgn="auto">
              <a:lnSpc>
                <a:spcPct val="90000"/>
              </a:lnSpc>
              <a:spcAft>
                <a:spcPts val="0"/>
              </a:spcAft>
              <a:buClrTx/>
              <a:buFont typeface="Arial" panose="020B0604020202020204" pitchFamily="34" charset="0"/>
              <a:buChar char="•"/>
            </a:pPr>
            <a:r>
              <a:rPr lang="en-GB" sz="2000" dirty="0">
                <a:solidFill>
                  <a:prstClr val="black"/>
                </a:solidFill>
                <a:latin typeface="Arial" panose="020B0604020202020204" pitchFamily="34" charset="0"/>
                <a:cs typeface="Arial" panose="020B0604020202020204" pitchFamily="34" charset="0"/>
              </a:rPr>
              <a:t>Don’t </a:t>
            </a:r>
            <a:r>
              <a:rPr lang="en-GB" sz="2000" dirty="0" smtClean="0">
                <a:solidFill>
                  <a:prstClr val="black"/>
                </a:solidFill>
                <a:latin typeface="Arial" panose="020B0604020202020204" pitchFamily="34" charset="0"/>
                <a:cs typeface="Arial" panose="020B0604020202020204" pitchFamily="34" charset="0"/>
              </a:rPr>
              <a:t>always recognise harmful/ exploitative situation</a:t>
            </a:r>
          </a:p>
          <a:p>
            <a:pPr lvl="0" fontAlgn="auto">
              <a:lnSpc>
                <a:spcPct val="90000"/>
              </a:lnSpc>
              <a:spcAft>
                <a:spcPts val="0"/>
              </a:spcAft>
              <a:buClrTx/>
              <a:buFont typeface="Arial" panose="020B0604020202020204" pitchFamily="34" charset="0"/>
              <a:buChar char="•"/>
            </a:pPr>
            <a:r>
              <a:rPr lang="en-GB" sz="2000" dirty="0" smtClean="0">
                <a:solidFill>
                  <a:prstClr val="black"/>
                </a:solidFill>
                <a:latin typeface="Arial" panose="020B0604020202020204" pitchFamily="34" charset="0"/>
                <a:cs typeface="Arial" panose="020B0604020202020204" pitchFamily="34" charset="0"/>
              </a:rPr>
              <a:t>Lack </a:t>
            </a:r>
            <a:r>
              <a:rPr lang="en-GB" sz="2000" dirty="0">
                <a:solidFill>
                  <a:prstClr val="black"/>
                </a:solidFill>
                <a:latin typeface="Arial" panose="020B0604020202020204" pitchFamily="34" charset="0"/>
                <a:cs typeface="Arial" panose="020B0604020202020204" pitchFamily="34" charset="0"/>
              </a:rPr>
              <a:t>of </a:t>
            </a:r>
            <a:r>
              <a:rPr lang="en-GB" sz="2000" dirty="0" smtClean="0">
                <a:solidFill>
                  <a:prstClr val="black"/>
                </a:solidFill>
                <a:latin typeface="Arial" panose="020B0604020202020204" pitchFamily="34" charset="0"/>
                <a:cs typeface="Arial" panose="020B0604020202020204" pitchFamily="34" charset="0"/>
              </a:rPr>
              <a:t>power/control  (Warrington, 2013)</a:t>
            </a:r>
            <a:endParaRPr lang="en-GB" sz="2000" dirty="0">
              <a:solidFill>
                <a:prstClr val="black"/>
              </a:solidFill>
              <a:latin typeface="Arial" panose="020B0604020202020204" pitchFamily="34" charset="0"/>
              <a:cs typeface="Arial" panose="020B0604020202020204" pitchFamily="34" charset="0"/>
            </a:endParaRPr>
          </a:p>
          <a:p>
            <a:pPr lvl="0" fontAlgn="auto">
              <a:lnSpc>
                <a:spcPct val="90000"/>
              </a:lnSpc>
              <a:spcAft>
                <a:spcPts val="0"/>
              </a:spcAft>
              <a:buClrTx/>
              <a:buFont typeface="Arial" panose="020B0604020202020204" pitchFamily="34" charset="0"/>
              <a:buChar char="•"/>
            </a:pPr>
            <a:r>
              <a:rPr lang="en-GB" sz="2000" dirty="0">
                <a:solidFill>
                  <a:prstClr val="black"/>
                </a:solidFill>
                <a:cs typeface="Arial" panose="020B0604020202020204" pitchFamily="34" charset="0"/>
              </a:rPr>
              <a:t>Isolation  (Reid and Jones, 2011;Taylor-Browne </a:t>
            </a:r>
            <a:r>
              <a:rPr lang="en-GB" sz="2000" i="1" dirty="0">
                <a:solidFill>
                  <a:prstClr val="black"/>
                </a:solidFill>
                <a:cs typeface="Arial" panose="020B0604020202020204" pitchFamily="34" charset="0"/>
              </a:rPr>
              <a:t>et al.</a:t>
            </a:r>
            <a:r>
              <a:rPr lang="en-GB" sz="2000" dirty="0">
                <a:solidFill>
                  <a:prstClr val="black"/>
                </a:solidFill>
                <a:cs typeface="Arial" panose="020B0604020202020204" pitchFamily="34" charset="0"/>
              </a:rPr>
              <a:t>, 2002)</a:t>
            </a:r>
          </a:p>
          <a:p>
            <a:pPr lvl="0" fontAlgn="auto">
              <a:lnSpc>
                <a:spcPct val="90000"/>
              </a:lnSpc>
              <a:spcAft>
                <a:spcPts val="0"/>
              </a:spcAft>
              <a:buClrTx/>
              <a:buFont typeface="Arial" panose="020B0604020202020204" pitchFamily="34" charset="0"/>
              <a:buChar char="•"/>
            </a:pPr>
            <a:r>
              <a:rPr lang="en-GB" sz="2000" dirty="0" smtClean="0">
                <a:solidFill>
                  <a:prstClr val="black"/>
                </a:solidFill>
                <a:cs typeface="Arial" panose="020B0604020202020204" pitchFamily="34" charset="0"/>
              </a:rPr>
              <a:t>Stigma </a:t>
            </a:r>
            <a:r>
              <a:rPr lang="en-GB" sz="2000" dirty="0">
                <a:solidFill>
                  <a:prstClr val="black"/>
                </a:solidFill>
                <a:cs typeface="Arial" panose="020B0604020202020204" pitchFamily="34" charset="0"/>
              </a:rPr>
              <a:t>(Brown, 2004)</a:t>
            </a:r>
          </a:p>
          <a:p>
            <a:pPr lvl="0" fontAlgn="auto">
              <a:lnSpc>
                <a:spcPct val="90000"/>
              </a:lnSpc>
              <a:spcAft>
                <a:spcPts val="0"/>
              </a:spcAft>
              <a:buClrTx/>
              <a:buFont typeface="Arial" panose="020B0604020202020204" pitchFamily="34" charset="0"/>
              <a:buChar char="•"/>
            </a:pPr>
            <a:r>
              <a:rPr lang="en-GB" sz="2000" dirty="0">
                <a:solidFill>
                  <a:prstClr val="black"/>
                </a:solidFill>
                <a:cs typeface="Arial" panose="020B0604020202020204" pitchFamily="34" charset="0"/>
              </a:rPr>
              <a:t>Low self </a:t>
            </a:r>
            <a:r>
              <a:rPr lang="en-GB" sz="2000" dirty="0" smtClean="0">
                <a:solidFill>
                  <a:prstClr val="black"/>
                </a:solidFill>
                <a:cs typeface="Arial" panose="020B0604020202020204" pitchFamily="34" charset="0"/>
              </a:rPr>
              <a:t>worth/ self- confidence</a:t>
            </a:r>
            <a:endParaRPr lang="en-US" sz="2200" dirty="0"/>
          </a:p>
        </p:txBody>
      </p:sp>
      <p:sp>
        <p:nvSpPr>
          <p:cNvPr id="9" name="Text Placeholder 8"/>
          <p:cNvSpPr>
            <a:spLocks noGrp="1"/>
          </p:cNvSpPr>
          <p:nvPr>
            <p:ph type="body" sz="quarter" idx="3"/>
          </p:nvPr>
        </p:nvSpPr>
        <p:spPr>
          <a:xfrm>
            <a:off x="4645025" y="1535112"/>
            <a:ext cx="4041775" cy="916539"/>
          </a:xfrm>
        </p:spPr>
        <p:txBody>
          <a:bodyPr/>
          <a:lstStyle/>
          <a:p>
            <a:r>
              <a:rPr lang="en-GB" dirty="0" smtClean="0"/>
              <a:t>Common benefits of participation</a:t>
            </a:r>
            <a:endParaRPr lang="en-GB" dirty="0"/>
          </a:p>
        </p:txBody>
      </p:sp>
      <p:sp>
        <p:nvSpPr>
          <p:cNvPr id="7" name="Content Placeholder 6"/>
          <p:cNvSpPr>
            <a:spLocks noGrp="1"/>
          </p:cNvSpPr>
          <p:nvPr>
            <p:ph sz="quarter" idx="4"/>
          </p:nvPr>
        </p:nvSpPr>
        <p:spPr/>
        <p:txBody>
          <a:bodyPr/>
          <a:lstStyle/>
          <a:p>
            <a:pPr lvl="0" fontAlgn="auto">
              <a:lnSpc>
                <a:spcPct val="90000"/>
              </a:lnSpc>
              <a:spcAft>
                <a:spcPts val="0"/>
              </a:spcAft>
              <a:buClrTx/>
              <a:buFont typeface="Arial" panose="020B0604020202020204" pitchFamily="34" charset="0"/>
              <a:buChar char="•"/>
            </a:pPr>
            <a:endParaRPr lang="en-GB" sz="2000" dirty="0" smtClean="0">
              <a:solidFill>
                <a:prstClr val="black"/>
              </a:solidFill>
              <a:latin typeface="Arial" panose="020B0604020202020204" pitchFamily="34" charset="0"/>
              <a:cs typeface="Arial" panose="020B0604020202020204" pitchFamily="34" charset="0"/>
            </a:endParaRPr>
          </a:p>
          <a:p>
            <a:pPr lvl="0" fontAlgn="auto">
              <a:lnSpc>
                <a:spcPct val="90000"/>
              </a:lnSpc>
              <a:spcAft>
                <a:spcPts val="0"/>
              </a:spcAft>
              <a:buClrTx/>
              <a:buFont typeface="Arial" panose="020B0604020202020204" pitchFamily="34" charset="0"/>
              <a:buChar char="•"/>
            </a:pPr>
            <a:r>
              <a:rPr lang="en-GB" sz="2000" dirty="0" smtClean="0">
                <a:solidFill>
                  <a:prstClr val="black"/>
                </a:solidFill>
                <a:latin typeface="Arial" panose="020B0604020202020204" pitchFamily="34" charset="0"/>
                <a:cs typeface="Arial" panose="020B0604020202020204" pitchFamily="34" charset="0"/>
              </a:rPr>
              <a:t>Better understanding of </a:t>
            </a:r>
            <a:r>
              <a:rPr lang="en-GB" sz="2000" dirty="0">
                <a:solidFill>
                  <a:prstClr val="black"/>
                </a:solidFill>
                <a:latin typeface="Arial" panose="020B0604020202020204" pitchFamily="34" charset="0"/>
                <a:cs typeface="Arial" panose="020B0604020202020204" pitchFamily="34" charset="0"/>
              </a:rPr>
              <a:t>own situation (AYPH, 2014)</a:t>
            </a:r>
          </a:p>
          <a:p>
            <a:pPr lvl="0" fontAlgn="auto">
              <a:lnSpc>
                <a:spcPct val="90000"/>
              </a:lnSpc>
              <a:spcAft>
                <a:spcPts val="0"/>
              </a:spcAft>
              <a:buClrTx/>
              <a:buFont typeface="Arial" panose="020B0604020202020204" pitchFamily="34" charset="0"/>
              <a:buChar char="•"/>
            </a:pPr>
            <a:r>
              <a:rPr lang="en-GB" sz="2000" dirty="0" smtClean="0">
                <a:solidFill>
                  <a:prstClr val="black"/>
                </a:solidFill>
                <a:latin typeface="Arial" panose="020B0604020202020204" pitchFamily="34" charset="0"/>
                <a:cs typeface="Arial" panose="020B0604020202020204" pitchFamily="34" charset="0"/>
              </a:rPr>
              <a:t>Agency and decision-making power</a:t>
            </a:r>
            <a:endParaRPr lang="en-GB" sz="2000" dirty="0">
              <a:solidFill>
                <a:prstClr val="black"/>
              </a:solidFill>
              <a:latin typeface="Arial" panose="020B0604020202020204" pitchFamily="34" charset="0"/>
              <a:cs typeface="Arial" panose="020B0604020202020204" pitchFamily="34" charset="0"/>
            </a:endParaRPr>
          </a:p>
          <a:p>
            <a:pPr lvl="0" fontAlgn="auto">
              <a:lnSpc>
                <a:spcPct val="90000"/>
              </a:lnSpc>
              <a:spcAft>
                <a:spcPts val="0"/>
              </a:spcAft>
              <a:buClrTx/>
              <a:buFont typeface="Arial" panose="020B0604020202020204" pitchFamily="34" charset="0"/>
              <a:buChar char="•"/>
            </a:pPr>
            <a:r>
              <a:rPr lang="en-GB" sz="2000" dirty="0">
                <a:solidFill>
                  <a:prstClr val="black"/>
                </a:solidFill>
                <a:latin typeface="Arial" panose="020B0604020202020204" pitchFamily="34" charset="0"/>
                <a:cs typeface="Arial" panose="020B0604020202020204" pitchFamily="34" charset="0"/>
              </a:rPr>
              <a:t>Sense of belonging</a:t>
            </a:r>
            <a:r>
              <a:rPr lang="en-GB" sz="2000" dirty="0">
                <a:solidFill>
                  <a:prstClr val="black"/>
                </a:solidFill>
                <a:cs typeface="Arial" panose="020B0604020202020204" pitchFamily="34" charset="0"/>
              </a:rPr>
              <a:t> </a:t>
            </a:r>
            <a:r>
              <a:rPr lang="en-GB" sz="2000" dirty="0" smtClean="0">
                <a:solidFill>
                  <a:prstClr val="black"/>
                </a:solidFill>
                <a:cs typeface="Arial" panose="020B0604020202020204" pitchFamily="34" charset="0"/>
              </a:rPr>
              <a:t>(Hagel</a:t>
            </a:r>
            <a:r>
              <a:rPr lang="en-GB" sz="2000" dirty="0">
                <a:solidFill>
                  <a:prstClr val="black"/>
                </a:solidFill>
                <a:cs typeface="Arial" panose="020B0604020202020204" pitchFamily="34" charset="0"/>
              </a:rPr>
              <a:t>, </a:t>
            </a:r>
            <a:r>
              <a:rPr lang="en-GB" sz="2000" dirty="0" smtClean="0">
                <a:solidFill>
                  <a:prstClr val="black"/>
                </a:solidFill>
                <a:cs typeface="Arial" panose="020B0604020202020204" pitchFamily="34" charset="0"/>
              </a:rPr>
              <a:t>2013)</a:t>
            </a:r>
            <a:endParaRPr lang="en-GB" sz="2000" dirty="0">
              <a:solidFill>
                <a:prstClr val="black"/>
              </a:solidFill>
              <a:latin typeface="Arial" panose="020B0604020202020204" pitchFamily="34" charset="0"/>
              <a:cs typeface="Arial" panose="020B0604020202020204" pitchFamily="34" charset="0"/>
            </a:endParaRPr>
          </a:p>
          <a:p>
            <a:pPr lvl="0" fontAlgn="auto">
              <a:spcAft>
                <a:spcPts val="0"/>
              </a:spcAft>
              <a:buClrTx/>
              <a:buFont typeface="Arial" panose="020B0604020202020204" pitchFamily="34" charset="0"/>
              <a:buChar char="•"/>
            </a:pPr>
            <a:r>
              <a:rPr lang="en-GB" sz="2000" dirty="0">
                <a:solidFill>
                  <a:prstClr val="black"/>
                </a:solidFill>
                <a:latin typeface="Arial" panose="020B0604020202020204" pitchFamily="34" charset="0"/>
                <a:cs typeface="Arial" panose="020B0604020202020204" pitchFamily="34" charset="0"/>
              </a:rPr>
              <a:t>Identity and approval </a:t>
            </a:r>
            <a:r>
              <a:rPr lang="en-GB" sz="2000" dirty="0">
                <a:solidFill>
                  <a:prstClr val="black"/>
                </a:solidFill>
                <a:cs typeface="Arial" panose="020B0604020202020204" pitchFamily="34" charset="0"/>
              </a:rPr>
              <a:t>(</a:t>
            </a:r>
            <a:r>
              <a:rPr lang="en-GB" sz="2000" dirty="0" err="1">
                <a:solidFill>
                  <a:prstClr val="black"/>
                </a:solidFill>
                <a:cs typeface="Arial" panose="020B0604020202020204" pitchFamily="34" charset="0"/>
              </a:rPr>
              <a:t>Batsleer</a:t>
            </a:r>
            <a:r>
              <a:rPr lang="en-GB" sz="2000" dirty="0">
                <a:solidFill>
                  <a:prstClr val="black"/>
                </a:solidFill>
                <a:cs typeface="Arial" panose="020B0604020202020204" pitchFamily="34" charset="0"/>
              </a:rPr>
              <a:t>, </a:t>
            </a:r>
            <a:r>
              <a:rPr lang="en-GB" sz="2000" dirty="0" smtClean="0">
                <a:solidFill>
                  <a:prstClr val="black"/>
                </a:solidFill>
                <a:cs typeface="Arial" panose="020B0604020202020204" pitchFamily="34" charset="0"/>
              </a:rPr>
              <a:t>2011)</a:t>
            </a:r>
            <a:endParaRPr lang="en-GB" sz="2000" dirty="0">
              <a:solidFill>
                <a:prstClr val="black"/>
              </a:solidFill>
              <a:latin typeface="Arial" panose="020B0604020202020204" pitchFamily="34" charset="0"/>
              <a:cs typeface="Arial" panose="020B0604020202020204" pitchFamily="34" charset="0"/>
            </a:endParaRPr>
          </a:p>
          <a:p>
            <a:pPr lvl="0" fontAlgn="auto">
              <a:spcAft>
                <a:spcPts val="0"/>
              </a:spcAft>
              <a:buClrTx/>
              <a:buFont typeface="Arial" panose="020B0604020202020204" pitchFamily="34" charset="0"/>
              <a:buChar char="•"/>
            </a:pPr>
            <a:r>
              <a:rPr lang="en-GB" sz="2000" dirty="0">
                <a:solidFill>
                  <a:prstClr val="black"/>
                </a:solidFill>
                <a:latin typeface="Arial" panose="020B0604020202020204" pitchFamily="34" charset="0"/>
                <a:cs typeface="Arial" panose="020B0604020202020204" pitchFamily="34" charset="0"/>
              </a:rPr>
              <a:t>H</a:t>
            </a:r>
            <a:r>
              <a:rPr lang="en-GB" sz="2000" dirty="0" smtClean="0">
                <a:solidFill>
                  <a:prstClr val="black"/>
                </a:solidFill>
                <a:latin typeface="Arial" panose="020B0604020202020204" pitchFamily="34" charset="0"/>
                <a:cs typeface="Arial" panose="020B0604020202020204" pitchFamily="34" charset="0"/>
              </a:rPr>
              <a:t>elping </a:t>
            </a:r>
            <a:r>
              <a:rPr lang="en-GB" sz="2000" dirty="0">
                <a:solidFill>
                  <a:prstClr val="black"/>
                </a:solidFill>
                <a:latin typeface="Arial" panose="020B0604020202020204" pitchFamily="34" charset="0"/>
                <a:cs typeface="Arial" panose="020B0604020202020204" pitchFamily="34" charset="0"/>
              </a:rPr>
              <a:t>others </a:t>
            </a:r>
            <a:r>
              <a:rPr lang="en-GB" sz="2000" dirty="0">
                <a:solidFill>
                  <a:prstClr val="black"/>
                </a:solidFill>
                <a:cs typeface="Arial" panose="020B0604020202020204" pitchFamily="34" charset="0"/>
              </a:rPr>
              <a:t>(</a:t>
            </a:r>
            <a:r>
              <a:rPr lang="en-GB" sz="2000" dirty="0" err="1">
                <a:solidFill>
                  <a:prstClr val="black"/>
                </a:solidFill>
                <a:cs typeface="Arial" panose="020B0604020202020204" pitchFamily="34" charset="0"/>
              </a:rPr>
              <a:t>Batsleer</a:t>
            </a:r>
            <a:r>
              <a:rPr lang="en-GB" sz="2000" dirty="0">
                <a:solidFill>
                  <a:prstClr val="black"/>
                </a:solidFill>
                <a:cs typeface="Arial" panose="020B0604020202020204" pitchFamily="34" charset="0"/>
              </a:rPr>
              <a:t>, 2011, Levy, 2012, </a:t>
            </a:r>
            <a:r>
              <a:rPr lang="en-US" sz="2000" dirty="0">
                <a:solidFill>
                  <a:prstClr val="black"/>
                </a:solidFill>
                <a:cs typeface="Arial" panose="020B0604020202020204" pitchFamily="34" charset="0"/>
              </a:rPr>
              <a:t>AYPH, 2014)</a:t>
            </a:r>
            <a:endParaRPr lang="en-GB" sz="2000" dirty="0">
              <a:solidFill>
                <a:prstClr val="black"/>
              </a:solidFill>
              <a:cs typeface="Arial" panose="020B0604020202020204" pitchFamily="34" charset="0"/>
            </a:endParaRPr>
          </a:p>
          <a:p>
            <a:endParaRPr lang="en-GB" dirty="0"/>
          </a:p>
        </p:txBody>
      </p:sp>
    </p:spTree>
    <p:extLst>
      <p:ext uri="{BB962C8B-B14F-4D97-AF65-F5344CB8AC3E}">
        <p14:creationId xmlns:p14="http://schemas.microsoft.com/office/powerpoint/2010/main" val="17273793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dirty="0"/>
          </a:p>
        </p:txBody>
      </p:sp>
      <p:sp>
        <p:nvSpPr>
          <p:cNvPr id="7" name="Text Placeholder 6"/>
          <p:cNvSpPr>
            <a:spLocks noGrp="1"/>
          </p:cNvSpPr>
          <p:nvPr>
            <p:ph type="body" sz="half" idx="2"/>
          </p:nvPr>
        </p:nvSpPr>
        <p:spPr/>
        <p:txBody>
          <a:bodyPr/>
          <a:lstStyle/>
          <a:p>
            <a:r>
              <a:rPr lang="en-GB" sz="2800" b="1" dirty="0" smtClean="0">
                <a:solidFill>
                  <a:srgbClr val="FF0000"/>
                </a:solidFill>
                <a:latin typeface="Arial" panose="020B0604020202020204" pitchFamily="34" charset="0"/>
                <a:cs typeface="Arial" panose="020B0604020202020204" pitchFamily="34" charset="0"/>
              </a:rPr>
              <a:t>Projects at the International Centre</a:t>
            </a:r>
            <a:endParaRPr lang="en-GB" sz="2800" b="1" dirty="0">
              <a:solidFill>
                <a:srgbClr val="FF0000"/>
              </a:solidFill>
              <a:latin typeface="Arial" panose="020B0604020202020204" pitchFamily="34" charset="0"/>
              <a:cs typeface="Arial" panose="020B0604020202020204" pitchFamily="34" charset="0"/>
            </a:endParaRPr>
          </a:p>
        </p:txBody>
      </p:sp>
      <p:sp>
        <p:nvSpPr>
          <p:cNvPr id="3" name="Picture Placeholder 2"/>
          <p:cNvSpPr>
            <a:spLocks noGrp="1"/>
          </p:cNvSpPr>
          <p:nvPr>
            <p:ph type="pic" idx="1"/>
          </p:nvPr>
        </p:nvSpPr>
        <p:spPr/>
      </p:sp>
      <p:pic>
        <p:nvPicPr>
          <p:cNvPr id="8" name="Picture 2"/>
          <p:cNvPicPr>
            <a:picLocks noChangeAspect="1" noChangeArrowheads="1"/>
          </p:cNvPicPr>
          <p:nvPr/>
        </p:nvPicPr>
        <p:blipFill>
          <a:blip r:embed="rId2" cstate="print"/>
          <a:srcRect/>
          <a:stretch>
            <a:fillRect/>
          </a:stretch>
        </p:blipFill>
        <p:spPr bwMode="auto">
          <a:xfrm>
            <a:off x="539552" y="870383"/>
            <a:ext cx="8064896" cy="3397153"/>
          </a:xfrm>
          <a:prstGeom prst="rect">
            <a:avLst/>
          </a:prstGeom>
          <a:noFill/>
          <a:ln w="9525">
            <a:noFill/>
            <a:miter lim="800000"/>
            <a:headEnd/>
            <a:tailEnd/>
          </a:ln>
        </p:spPr>
      </p:pic>
    </p:spTree>
    <p:extLst>
      <p:ext uri="{BB962C8B-B14F-4D97-AF65-F5344CB8AC3E}">
        <p14:creationId xmlns:p14="http://schemas.microsoft.com/office/powerpoint/2010/main" val="11233834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latin typeface="Arial" panose="020B0604020202020204" pitchFamily="34" charset="0"/>
                <a:cs typeface="Arial" panose="020B0604020202020204" pitchFamily="34" charset="0"/>
              </a:rPr>
              <a:t>Be Healthy</a:t>
            </a:r>
            <a:endParaRPr lang="en-GB" b="1"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p:txBody>
          <a:bodyPr/>
          <a:lstStyle/>
          <a:p>
            <a:pPr defTabSz="914400" eaLnBrk="0" hangingPunct="0">
              <a:buClrTx/>
            </a:pPr>
            <a:r>
              <a:rPr lang="en-GB" altLang="en-US" sz="2400" kern="0" dirty="0" smtClean="0">
                <a:latin typeface="Arial"/>
              </a:rPr>
              <a:t>Improving responses for young </a:t>
            </a:r>
            <a:r>
              <a:rPr lang="en-GB" altLang="en-US" sz="2400" kern="0" dirty="0">
                <a:latin typeface="Arial"/>
              </a:rPr>
              <a:t>people </a:t>
            </a:r>
            <a:r>
              <a:rPr lang="en-GB" altLang="en-US" sz="2400" kern="0" dirty="0" smtClean="0">
                <a:latin typeface="Arial"/>
              </a:rPr>
              <a:t>affected by CSE</a:t>
            </a:r>
          </a:p>
          <a:p>
            <a:pPr lvl="0" defTabSz="914400" eaLnBrk="0" hangingPunct="0">
              <a:buClrTx/>
              <a:buFontTx/>
              <a:buChar char="•"/>
            </a:pPr>
            <a:r>
              <a:rPr lang="en-GB" altLang="en-US" sz="2400" kern="0" dirty="0" smtClean="0">
                <a:latin typeface="Arial"/>
              </a:rPr>
              <a:t>The </a:t>
            </a:r>
            <a:r>
              <a:rPr lang="en-GB" altLang="en-US" sz="2400" kern="0" dirty="0">
                <a:latin typeface="Arial"/>
              </a:rPr>
              <a:t>Association for Young People’s Health (AYPH) </a:t>
            </a:r>
            <a:r>
              <a:rPr lang="en-GB" altLang="en-US" sz="2400" kern="0" dirty="0" smtClean="0">
                <a:latin typeface="Arial"/>
              </a:rPr>
              <a:t>and three specialist services</a:t>
            </a:r>
          </a:p>
          <a:p>
            <a:pPr lvl="0" defTabSz="914400" eaLnBrk="0" hangingPunct="0">
              <a:buClrTx/>
              <a:buFontTx/>
              <a:buChar char="•"/>
            </a:pPr>
            <a:r>
              <a:rPr lang="en-GB" altLang="en-US" sz="2400" kern="0" dirty="0" smtClean="0">
                <a:latin typeface="Arial"/>
              </a:rPr>
              <a:t>2 year project</a:t>
            </a:r>
          </a:p>
          <a:p>
            <a:pPr lvl="0" defTabSz="914400" eaLnBrk="0" hangingPunct="0">
              <a:buClrTx/>
              <a:buFontTx/>
              <a:buChar char="•"/>
            </a:pPr>
            <a:r>
              <a:rPr lang="en-GB" altLang="en-US" sz="2400" kern="0" dirty="0" smtClean="0">
                <a:latin typeface="Arial"/>
              </a:rPr>
              <a:t>10 Health Advocates</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19591" y="274639"/>
            <a:ext cx="3889321" cy="5674810"/>
          </a:xfrm>
        </p:spPr>
      </p:pic>
    </p:spTree>
    <p:extLst>
      <p:ext uri="{BB962C8B-B14F-4D97-AF65-F5344CB8AC3E}">
        <p14:creationId xmlns:p14="http://schemas.microsoft.com/office/powerpoint/2010/main" val="32148376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GB" altLang="en-US" dirty="0" smtClean="0"/>
              <a:t/>
            </a:r>
            <a:br>
              <a:rPr lang="en-GB" altLang="en-US" dirty="0" smtClean="0"/>
            </a:br>
            <a:r>
              <a:rPr lang="en-GB" altLang="en-US" dirty="0" smtClean="0"/>
              <a:t/>
            </a:r>
            <a:br>
              <a:rPr lang="en-GB" altLang="en-US" dirty="0" smtClean="0"/>
            </a:br>
            <a:r>
              <a:rPr lang="en-GB" altLang="en-US" sz="3600" dirty="0" smtClean="0"/>
              <a:t>http://www.ayphbehealthy.org.uk</a:t>
            </a:r>
            <a:r>
              <a:rPr lang="en-GB" altLang="en-US" dirty="0" smtClean="0"/>
              <a:t/>
            </a:r>
            <a:br>
              <a:rPr lang="en-GB" altLang="en-US" dirty="0" smtClean="0"/>
            </a:br>
            <a:endParaRPr lang="en-GB" altLang="en-US" dirty="0" smtClean="0"/>
          </a:p>
        </p:txBody>
      </p:sp>
      <p:sp>
        <p:nvSpPr>
          <p:cNvPr id="921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400" smtClean="0">
                <a:solidFill>
                  <a:srgbClr val="000000"/>
                </a:solidFill>
              </a:rPr>
              <a:t>Not to be reproduced without permission from the author</a:t>
            </a:r>
            <a:endParaRPr lang="en-US" altLang="en-US" sz="1400" smtClean="0">
              <a:solidFill>
                <a:srgbClr val="000000"/>
              </a:solidFill>
            </a:endParaRPr>
          </a:p>
        </p:txBody>
      </p:sp>
      <p:sp>
        <p:nvSpPr>
          <p:cNvPr id="9220" name="Content Placeholder 4"/>
          <p:cNvSpPr>
            <a:spLocks noGrp="1"/>
          </p:cNvSpPr>
          <p:nvPr>
            <p:ph idx="1"/>
          </p:nvPr>
        </p:nvSpPr>
        <p:spPr/>
        <p:txBody>
          <a:bodyPr/>
          <a:lstStyle/>
          <a:p>
            <a:endParaRPr lang="en-US" altLang="en-US" smtClean="0"/>
          </a:p>
        </p:txBody>
      </p:sp>
      <p:pic>
        <p:nvPicPr>
          <p:cNvPr id="9221" name="Picture 3" descr="C:\Users\user\AppData\Local\Microsoft\Windows\Temporary Internet Files\Content.IE5\XCVV6VL1\Screen Shot 2013-11-27 at 19.39.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08091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latin typeface="Arial" panose="020B0604020202020204" pitchFamily="34" charset="0"/>
                <a:cs typeface="Arial" panose="020B0604020202020204" pitchFamily="34" charset="0"/>
              </a:rPr>
              <a:t>Making Justice Work</a:t>
            </a:r>
            <a:endParaRPr lang="en-GB" b="1"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92766" y="1643270"/>
            <a:ext cx="4028660" cy="4482893"/>
          </a:xfrm>
        </p:spPr>
        <p:txBody>
          <a:bodyPr/>
          <a:lstStyle/>
          <a:p>
            <a:pPr>
              <a:buClrTx/>
            </a:pPr>
            <a:r>
              <a:rPr lang="en-GB" sz="2400" dirty="0" smtClean="0">
                <a:latin typeface="Arial" panose="020B0604020202020204" pitchFamily="34" charset="0"/>
                <a:ea typeface="+mn-ea"/>
                <a:cs typeface="Arial" panose="020B0604020202020204" pitchFamily="34" charset="0"/>
              </a:rPr>
              <a:t>Improving responses CJS</a:t>
            </a:r>
            <a:br>
              <a:rPr lang="en-GB" sz="2400" dirty="0" smtClean="0">
                <a:latin typeface="Arial" panose="020B0604020202020204" pitchFamily="34" charset="0"/>
                <a:ea typeface="+mn-ea"/>
                <a:cs typeface="Arial" panose="020B0604020202020204" pitchFamily="34" charset="0"/>
              </a:rPr>
            </a:br>
            <a:endParaRPr lang="en-GB" sz="2400" dirty="0" smtClean="0">
              <a:latin typeface="Arial" panose="020B0604020202020204" pitchFamily="34" charset="0"/>
              <a:ea typeface="+mn-ea"/>
              <a:cs typeface="Arial" panose="020B0604020202020204" pitchFamily="34" charset="0"/>
            </a:endParaRPr>
          </a:p>
          <a:p>
            <a:pPr>
              <a:buClrTx/>
            </a:pPr>
            <a:r>
              <a:rPr lang="en-GB" sz="2400" dirty="0">
                <a:latin typeface="Arial" panose="020B0604020202020204" pitchFamily="34" charset="0"/>
                <a:ea typeface="+mn-ea"/>
                <a:cs typeface="Arial" panose="020B0604020202020204" pitchFamily="34" charset="0"/>
              </a:rPr>
              <a:t>P</a:t>
            </a:r>
            <a:r>
              <a:rPr lang="en-GB" sz="2400" dirty="0" smtClean="0">
                <a:latin typeface="Arial" panose="020B0604020202020204" pitchFamily="34" charset="0"/>
                <a:ea typeface="+mn-ea"/>
                <a:cs typeface="Arial" panose="020B0604020202020204" pitchFamily="34" charset="0"/>
              </a:rPr>
              <a:t>olice investigations</a:t>
            </a:r>
          </a:p>
          <a:p>
            <a:pPr marL="0" indent="0">
              <a:buClrTx/>
              <a:buNone/>
            </a:pPr>
            <a:r>
              <a:rPr lang="en-GB" sz="2400" dirty="0">
                <a:latin typeface="Arial" panose="020B0604020202020204" pitchFamily="34" charset="0"/>
                <a:ea typeface="+mn-ea"/>
                <a:cs typeface="Arial" panose="020B0604020202020204" pitchFamily="34" charset="0"/>
              </a:rPr>
              <a:t> </a:t>
            </a:r>
            <a:r>
              <a:rPr lang="en-GB" sz="2400" dirty="0" smtClean="0">
                <a:latin typeface="Arial" panose="020B0604020202020204" pitchFamily="34" charset="0"/>
                <a:ea typeface="+mn-ea"/>
                <a:cs typeface="Arial" panose="020B0604020202020204" pitchFamily="34" charset="0"/>
              </a:rPr>
              <a:t>   and </a:t>
            </a:r>
            <a:r>
              <a:rPr lang="en-GB" sz="2400" dirty="0">
                <a:latin typeface="Arial" panose="020B0604020202020204" pitchFamily="34" charset="0"/>
                <a:ea typeface="+mn-ea"/>
                <a:cs typeface="Arial" panose="020B0604020202020204" pitchFamily="34" charset="0"/>
              </a:rPr>
              <a:t>the courts </a:t>
            </a:r>
            <a:endParaRPr lang="en-GB" sz="2400" dirty="0" smtClean="0">
              <a:latin typeface="Arial" panose="020B0604020202020204" pitchFamily="34" charset="0"/>
              <a:ea typeface="+mn-ea"/>
              <a:cs typeface="Arial" panose="020B0604020202020204" pitchFamily="34" charset="0"/>
            </a:endParaRPr>
          </a:p>
          <a:p>
            <a:pPr marL="0" indent="0">
              <a:buClrTx/>
              <a:buNone/>
            </a:pPr>
            <a:endParaRPr lang="en-GB" sz="2400" dirty="0" smtClean="0">
              <a:latin typeface="Arial" panose="020B0604020202020204" pitchFamily="34" charset="0"/>
              <a:ea typeface="+mn-ea"/>
              <a:cs typeface="Arial" panose="020B0604020202020204" pitchFamily="34" charset="0"/>
            </a:endParaRPr>
          </a:p>
          <a:p>
            <a:pPr>
              <a:buClrTx/>
            </a:pPr>
            <a:r>
              <a:rPr lang="en-GB" sz="2400" dirty="0" smtClean="0">
                <a:latin typeface="Arial" panose="020B0604020202020204" pitchFamily="34" charset="0"/>
                <a:ea typeface="+mn-ea"/>
                <a:cs typeface="Arial" panose="020B0604020202020204" pitchFamily="34" charset="0"/>
              </a:rPr>
              <a:t>Three specialist </a:t>
            </a:r>
          </a:p>
          <a:p>
            <a:pPr marL="0" indent="0">
              <a:buClrTx/>
              <a:buNone/>
            </a:pPr>
            <a:r>
              <a:rPr lang="en-GB" sz="2400" dirty="0">
                <a:latin typeface="Arial" panose="020B0604020202020204" pitchFamily="34" charset="0"/>
                <a:ea typeface="+mn-ea"/>
                <a:cs typeface="Arial" panose="020B0604020202020204" pitchFamily="34" charset="0"/>
              </a:rPr>
              <a:t> </a:t>
            </a:r>
            <a:r>
              <a:rPr lang="en-GB" sz="2400" dirty="0" smtClean="0">
                <a:latin typeface="Arial" panose="020B0604020202020204" pitchFamily="34" charset="0"/>
                <a:ea typeface="+mn-ea"/>
                <a:cs typeface="Arial" panose="020B0604020202020204" pitchFamily="34" charset="0"/>
              </a:rPr>
              <a:t>    services</a:t>
            </a:r>
            <a:br>
              <a:rPr lang="en-GB" sz="2400" dirty="0" smtClean="0">
                <a:latin typeface="Arial" panose="020B0604020202020204" pitchFamily="34" charset="0"/>
                <a:ea typeface="+mn-ea"/>
                <a:cs typeface="Arial" panose="020B0604020202020204" pitchFamily="34" charset="0"/>
              </a:rPr>
            </a:br>
            <a:endParaRPr lang="en-GB" sz="2400" dirty="0" smtClean="0">
              <a:latin typeface="Arial" panose="020B0604020202020204" pitchFamily="34" charset="0"/>
              <a:ea typeface="+mn-ea"/>
              <a:cs typeface="Arial" panose="020B0604020202020204" pitchFamily="34" charset="0"/>
            </a:endParaRPr>
          </a:p>
          <a:p>
            <a:pPr>
              <a:buClrTx/>
            </a:pPr>
            <a:r>
              <a:rPr lang="en-GB" sz="2400" dirty="0" smtClean="0"/>
              <a:t>9 young people</a:t>
            </a:r>
            <a:endParaRPr lang="en-GB" sz="2400" dirty="0"/>
          </a:p>
        </p:txBody>
      </p:sp>
      <p:sp>
        <p:nvSpPr>
          <p:cNvPr id="10" name="Content Placeholder 9"/>
          <p:cNvSpPr>
            <a:spLocks noGrp="1"/>
          </p:cNvSpPr>
          <p:nvPr>
            <p:ph sz="half" idx="2"/>
          </p:nvPr>
        </p:nvSpPr>
        <p:spPr/>
        <p:txBody>
          <a:bodyPr/>
          <a:lstStyle/>
          <a:p>
            <a:endParaRPr lang="en-GB" dirty="0"/>
          </a:p>
        </p:txBody>
      </p:sp>
      <p:grpSp>
        <p:nvGrpSpPr>
          <p:cNvPr id="12" name="Group 11"/>
          <p:cNvGrpSpPr/>
          <p:nvPr/>
        </p:nvGrpSpPr>
        <p:grpSpPr>
          <a:xfrm>
            <a:off x="5220072" y="1988840"/>
            <a:ext cx="3096344" cy="3744415"/>
            <a:chOff x="0" y="0"/>
            <a:chExt cx="2250440" cy="2925445"/>
          </a:xfrm>
        </p:grpSpPr>
        <p:sp>
          <p:nvSpPr>
            <p:cNvPr id="13" name="Folded Corner 12"/>
            <p:cNvSpPr/>
            <p:nvPr/>
          </p:nvSpPr>
          <p:spPr>
            <a:xfrm rot="851520">
              <a:off x="1123950" y="0"/>
              <a:ext cx="1031240" cy="848995"/>
            </a:xfrm>
            <a:prstGeom prst="foldedCorner">
              <a:avLst/>
            </a:prstGeom>
            <a:gradFill rotWithShape="1">
              <a:gsLst>
                <a:gs pos="0">
                  <a:srgbClr val="479130">
                    <a:tint val="50000"/>
                    <a:satMod val="300000"/>
                  </a:srgbClr>
                </a:gs>
                <a:gs pos="35000">
                  <a:srgbClr val="479130">
                    <a:tint val="37000"/>
                    <a:satMod val="300000"/>
                  </a:srgbClr>
                </a:gs>
                <a:gs pos="100000">
                  <a:srgbClr val="479130">
                    <a:tint val="15000"/>
                    <a:satMod val="350000"/>
                  </a:srgbClr>
                </a:gs>
              </a:gsLst>
              <a:lin ang="16200000" scaled="1"/>
            </a:gradFill>
            <a:ln w="9525" cap="flat" cmpd="sng" algn="ctr">
              <a:solidFill>
                <a:srgbClr val="479130">
                  <a:shade val="95000"/>
                  <a:satMod val="105000"/>
                </a:srgbClr>
              </a:solidFill>
              <a:prstDash val="solid"/>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15000"/>
                </a:lnSpc>
                <a:spcBef>
                  <a:spcPct val="0"/>
                </a:spcBef>
                <a:spcAft>
                  <a:spcPts val="1000"/>
                </a:spcAft>
                <a:buClrTx/>
                <a:buSzTx/>
                <a:buFontTx/>
                <a:buNone/>
                <a:tabLst/>
                <a:defRPr/>
              </a:pPr>
              <a:r>
                <a:rPr kumimoji="0" lang="en-GB" sz="1400" b="0" i="1" u="none" strike="noStrike" kern="0" cap="none" spc="0" normalizeH="0" baseline="0" noProof="0" dirty="0" smtClean="0">
                  <a:ln>
                    <a:noFill/>
                  </a:ln>
                  <a:solidFill>
                    <a:prstClr val="black"/>
                  </a:solidFill>
                  <a:effectLst/>
                  <a:uLnTx/>
                  <a:uFillTx/>
                  <a:latin typeface="Arial Black"/>
                  <a:ea typeface="Calibri"/>
                  <a:cs typeface="Times New Roman"/>
                </a:rPr>
                <a:t>Mapping the journey</a:t>
              </a:r>
              <a:endParaRPr kumimoji="0" lang="en-GB" sz="1400" b="0" i="0" u="none" strike="noStrike" kern="0" cap="none" spc="0" normalizeH="0" baseline="0" noProof="0" dirty="0" smtClean="0">
                <a:ln>
                  <a:noFill/>
                </a:ln>
                <a:solidFill>
                  <a:prstClr val="black"/>
                </a:solidFill>
                <a:effectLst/>
                <a:uLnTx/>
                <a:uFillTx/>
                <a:latin typeface="Calibri"/>
                <a:ea typeface="Calibri"/>
                <a:cs typeface="Times New Roman"/>
              </a:endParaRPr>
            </a:p>
          </p:txBody>
        </p:sp>
        <p:sp>
          <p:nvSpPr>
            <p:cNvPr id="14" name="Folded Corner 13"/>
            <p:cNvSpPr/>
            <p:nvPr/>
          </p:nvSpPr>
          <p:spPr>
            <a:xfrm rot="21282963">
              <a:off x="0" y="1343025"/>
              <a:ext cx="1031240" cy="848995"/>
            </a:xfrm>
            <a:prstGeom prst="foldedCorner">
              <a:avLst/>
            </a:prstGeom>
            <a:gradFill rotWithShape="1">
              <a:gsLst>
                <a:gs pos="0">
                  <a:srgbClr val="479130">
                    <a:tint val="50000"/>
                    <a:satMod val="300000"/>
                  </a:srgbClr>
                </a:gs>
                <a:gs pos="35000">
                  <a:srgbClr val="479130">
                    <a:tint val="37000"/>
                    <a:satMod val="300000"/>
                  </a:srgbClr>
                </a:gs>
                <a:gs pos="100000">
                  <a:srgbClr val="479130">
                    <a:tint val="15000"/>
                    <a:satMod val="350000"/>
                  </a:srgbClr>
                </a:gs>
              </a:gsLst>
              <a:lin ang="16200000" scaled="1"/>
            </a:gradFill>
            <a:ln w="9525" cap="flat" cmpd="sng" algn="ctr">
              <a:solidFill>
                <a:srgbClr val="479130">
                  <a:shade val="95000"/>
                  <a:satMod val="105000"/>
                </a:srgbClr>
              </a:solidFill>
              <a:prstDash val="solid"/>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15000"/>
                </a:lnSpc>
                <a:spcBef>
                  <a:spcPct val="0"/>
                </a:spcBef>
                <a:spcAft>
                  <a:spcPts val="1000"/>
                </a:spcAft>
                <a:buClrTx/>
                <a:buSzTx/>
                <a:buFontTx/>
                <a:buNone/>
                <a:tabLst/>
                <a:defRPr/>
              </a:pPr>
              <a:r>
                <a:rPr kumimoji="0" lang="en-GB" sz="1400" b="0" i="1" u="none" strike="noStrike" kern="0" cap="none" spc="0" normalizeH="0" baseline="0" noProof="0" dirty="0" smtClean="0">
                  <a:ln>
                    <a:noFill/>
                  </a:ln>
                  <a:solidFill>
                    <a:prstClr val="black"/>
                  </a:solidFill>
                  <a:effectLst/>
                  <a:uLnTx/>
                  <a:uFillTx/>
                  <a:latin typeface="Arial Black"/>
                  <a:ea typeface="Calibri"/>
                  <a:cs typeface="Times New Roman"/>
                </a:rPr>
                <a:t>Forum Theatre</a:t>
              </a:r>
              <a:endParaRPr kumimoji="0" lang="en-GB" sz="1400" b="0" i="0" u="none" strike="noStrike" kern="0" cap="none" spc="0" normalizeH="0" baseline="0" noProof="0" dirty="0" smtClean="0">
                <a:ln>
                  <a:noFill/>
                </a:ln>
                <a:solidFill>
                  <a:prstClr val="black"/>
                </a:solidFill>
                <a:effectLst/>
                <a:uLnTx/>
                <a:uFillTx/>
                <a:latin typeface="Calibri"/>
                <a:ea typeface="Calibri"/>
                <a:cs typeface="Times New Roman"/>
              </a:endParaRPr>
            </a:p>
          </p:txBody>
        </p:sp>
        <p:sp>
          <p:nvSpPr>
            <p:cNvPr id="15" name="Folded Corner 14"/>
            <p:cNvSpPr/>
            <p:nvPr/>
          </p:nvSpPr>
          <p:spPr>
            <a:xfrm rot="422195">
              <a:off x="1114425" y="1019175"/>
              <a:ext cx="1031240" cy="848995"/>
            </a:xfrm>
            <a:prstGeom prst="foldedCorner">
              <a:avLst/>
            </a:prstGeom>
            <a:gradFill rotWithShape="1">
              <a:gsLst>
                <a:gs pos="0">
                  <a:srgbClr val="479130">
                    <a:tint val="50000"/>
                    <a:satMod val="300000"/>
                  </a:srgbClr>
                </a:gs>
                <a:gs pos="35000">
                  <a:srgbClr val="479130">
                    <a:tint val="37000"/>
                    <a:satMod val="300000"/>
                  </a:srgbClr>
                </a:gs>
                <a:gs pos="100000">
                  <a:srgbClr val="479130">
                    <a:tint val="15000"/>
                    <a:satMod val="350000"/>
                  </a:srgbClr>
                </a:gs>
              </a:gsLst>
              <a:lin ang="16200000" scaled="1"/>
            </a:gradFill>
            <a:ln w="9525" cap="flat" cmpd="sng" algn="ctr">
              <a:solidFill>
                <a:srgbClr val="479130">
                  <a:shade val="95000"/>
                  <a:satMod val="105000"/>
                </a:srgbClr>
              </a:solidFill>
              <a:prstDash val="solid"/>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15000"/>
                </a:lnSpc>
                <a:spcBef>
                  <a:spcPct val="0"/>
                </a:spcBef>
                <a:spcAft>
                  <a:spcPts val="1000"/>
                </a:spcAft>
                <a:buClrTx/>
                <a:buSzTx/>
                <a:buFontTx/>
                <a:buNone/>
                <a:tabLst/>
                <a:defRPr/>
              </a:pPr>
              <a:r>
                <a:rPr kumimoji="0" lang="en-GB" sz="1400" b="0" i="1" u="none" strike="noStrike" kern="0" cap="none" spc="0" normalizeH="0" baseline="0" noProof="0" dirty="0" smtClean="0">
                  <a:ln>
                    <a:noFill/>
                  </a:ln>
                  <a:solidFill>
                    <a:prstClr val="black"/>
                  </a:solidFill>
                  <a:effectLst/>
                  <a:uLnTx/>
                  <a:uFillTx/>
                  <a:latin typeface="Arial Black"/>
                  <a:ea typeface="Calibri"/>
                  <a:cs typeface="Times New Roman"/>
                </a:rPr>
                <a:t>Group discussions</a:t>
              </a:r>
              <a:endParaRPr kumimoji="0" lang="en-GB" sz="1800" b="0" i="0" u="none" strike="noStrike" kern="0" cap="none" spc="0" normalizeH="0" baseline="0" noProof="0" dirty="0" smtClean="0">
                <a:ln>
                  <a:noFill/>
                </a:ln>
                <a:solidFill>
                  <a:prstClr val="black"/>
                </a:solidFill>
                <a:effectLst/>
                <a:uLnTx/>
                <a:uFillTx/>
                <a:latin typeface="Calibri"/>
                <a:ea typeface="Calibri"/>
                <a:cs typeface="Times New Roman"/>
              </a:endParaRPr>
            </a:p>
          </p:txBody>
        </p:sp>
        <p:sp>
          <p:nvSpPr>
            <p:cNvPr id="16" name="Folded Corner 15"/>
            <p:cNvSpPr/>
            <p:nvPr/>
          </p:nvSpPr>
          <p:spPr>
            <a:xfrm rot="20810837">
              <a:off x="123825" y="2076450"/>
              <a:ext cx="1031240" cy="848995"/>
            </a:xfrm>
            <a:prstGeom prst="foldedCorner">
              <a:avLst/>
            </a:prstGeom>
            <a:gradFill rotWithShape="1">
              <a:gsLst>
                <a:gs pos="0">
                  <a:srgbClr val="479130">
                    <a:tint val="50000"/>
                    <a:satMod val="300000"/>
                  </a:srgbClr>
                </a:gs>
                <a:gs pos="35000">
                  <a:srgbClr val="479130">
                    <a:tint val="37000"/>
                    <a:satMod val="300000"/>
                  </a:srgbClr>
                </a:gs>
                <a:gs pos="100000">
                  <a:srgbClr val="479130">
                    <a:tint val="15000"/>
                    <a:satMod val="350000"/>
                  </a:srgbClr>
                </a:gs>
              </a:gsLst>
              <a:lin ang="16200000" scaled="1"/>
            </a:gradFill>
            <a:ln w="9525" cap="flat" cmpd="sng" algn="ctr">
              <a:solidFill>
                <a:srgbClr val="479130">
                  <a:shade val="95000"/>
                  <a:satMod val="105000"/>
                </a:srgbClr>
              </a:solidFill>
              <a:prstDash val="solid"/>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15000"/>
                </a:lnSpc>
                <a:spcBef>
                  <a:spcPct val="0"/>
                </a:spcBef>
                <a:spcAft>
                  <a:spcPts val="1000"/>
                </a:spcAft>
                <a:buClrTx/>
                <a:buSzTx/>
                <a:buFontTx/>
                <a:buNone/>
                <a:tabLst/>
                <a:defRPr/>
              </a:pPr>
              <a:r>
                <a:rPr kumimoji="0" lang="en-GB" sz="1100" b="1" i="0" u="none" strike="noStrike" kern="0" cap="none" spc="0" normalizeH="0" baseline="0" noProof="0" dirty="0" smtClean="0">
                  <a:ln>
                    <a:noFill/>
                  </a:ln>
                  <a:solidFill>
                    <a:prstClr val="black"/>
                  </a:solidFill>
                  <a:effectLst/>
                  <a:uLnTx/>
                  <a:uFillTx/>
                  <a:latin typeface="Arial Black"/>
                  <a:ea typeface="Calibri"/>
                  <a:cs typeface="Arial"/>
                </a:rPr>
                <a:t>Prioritising and ranking our ideas</a:t>
              </a:r>
              <a:endParaRPr kumimoji="0" lang="en-GB" sz="1400" b="0" i="0" u="none" strike="noStrike" kern="0" cap="none" spc="0" normalizeH="0" baseline="0" noProof="0" dirty="0" smtClean="0">
                <a:ln>
                  <a:noFill/>
                </a:ln>
                <a:solidFill>
                  <a:prstClr val="black"/>
                </a:solidFill>
                <a:effectLst/>
                <a:uLnTx/>
                <a:uFillTx/>
                <a:latin typeface="Calibri"/>
                <a:ea typeface="Calibri"/>
                <a:cs typeface="Times New Roman"/>
              </a:endParaRPr>
            </a:p>
          </p:txBody>
        </p:sp>
        <p:sp>
          <p:nvSpPr>
            <p:cNvPr id="17" name="Folded Corner 16"/>
            <p:cNvSpPr/>
            <p:nvPr/>
          </p:nvSpPr>
          <p:spPr>
            <a:xfrm rot="422195">
              <a:off x="1219200" y="1914525"/>
              <a:ext cx="1031240" cy="848995"/>
            </a:xfrm>
            <a:prstGeom prst="foldedCorner">
              <a:avLst/>
            </a:prstGeom>
            <a:gradFill rotWithShape="1">
              <a:gsLst>
                <a:gs pos="0">
                  <a:srgbClr val="479130">
                    <a:tint val="50000"/>
                    <a:satMod val="300000"/>
                  </a:srgbClr>
                </a:gs>
                <a:gs pos="35000">
                  <a:srgbClr val="479130">
                    <a:tint val="37000"/>
                    <a:satMod val="300000"/>
                  </a:srgbClr>
                </a:gs>
                <a:gs pos="100000">
                  <a:srgbClr val="479130">
                    <a:tint val="15000"/>
                    <a:satMod val="350000"/>
                  </a:srgbClr>
                </a:gs>
              </a:gsLst>
              <a:lin ang="16200000" scaled="1"/>
            </a:gradFill>
            <a:ln w="9525" cap="flat" cmpd="sng" algn="ctr">
              <a:solidFill>
                <a:srgbClr val="479130">
                  <a:shade val="95000"/>
                  <a:satMod val="105000"/>
                </a:srgbClr>
              </a:solidFill>
              <a:prstDash val="solid"/>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15000"/>
                </a:lnSpc>
                <a:spcBef>
                  <a:spcPct val="0"/>
                </a:spcBef>
                <a:spcAft>
                  <a:spcPts val="1000"/>
                </a:spcAft>
                <a:buClrTx/>
                <a:buSzTx/>
                <a:buFontTx/>
                <a:buNone/>
                <a:tabLst/>
                <a:defRPr/>
              </a:pPr>
              <a:r>
                <a:rPr kumimoji="0" lang="en-GB" sz="1200" b="0" i="0" u="none" strike="noStrike" kern="0" cap="none" spc="0" normalizeH="0" baseline="0" noProof="0" dirty="0" smtClean="0">
                  <a:ln>
                    <a:noFill/>
                  </a:ln>
                  <a:solidFill>
                    <a:prstClr val="black"/>
                  </a:solidFill>
                  <a:effectLst/>
                  <a:uLnTx/>
                  <a:uFillTx/>
                  <a:latin typeface="Arial Black"/>
                  <a:ea typeface="Calibri"/>
                  <a:cs typeface="Times New Roman"/>
                </a:rPr>
                <a:t>Residential workshop</a:t>
              </a:r>
              <a:endParaRPr kumimoji="0" lang="en-GB" sz="1600" b="0" i="0" u="none" strike="noStrike" kern="0" cap="none" spc="0" normalizeH="0" baseline="0" noProof="0" dirty="0" smtClean="0">
                <a:ln>
                  <a:noFill/>
                </a:ln>
                <a:solidFill>
                  <a:prstClr val="black"/>
                </a:solidFill>
                <a:effectLst/>
                <a:uLnTx/>
                <a:uFillTx/>
                <a:latin typeface="Calibri"/>
                <a:ea typeface="Calibri"/>
                <a:cs typeface="Times New Roman"/>
              </a:endParaRPr>
            </a:p>
          </p:txBody>
        </p:sp>
        <p:sp>
          <p:nvSpPr>
            <p:cNvPr id="18" name="Folded Corner 17"/>
            <p:cNvSpPr/>
            <p:nvPr/>
          </p:nvSpPr>
          <p:spPr>
            <a:xfrm rot="20810837">
              <a:off x="123825" y="276225"/>
              <a:ext cx="944880" cy="838200"/>
            </a:xfrm>
            <a:prstGeom prst="foldedCorner">
              <a:avLst/>
            </a:prstGeom>
            <a:gradFill rotWithShape="1">
              <a:gsLst>
                <a:gs pos="0">
                  <a:srgbClr val="479130">
                    <a:tint val="50000"/>
                    <a:satMod val="300000"/>
                  </a:srgbClr>
                </a:gs>
                <a:gs pos="35000">
                  <a:srgbClr val="479130">
                    <a:tint val="37000"/>
                    <a:satMod val="300000"/>
                  </a:srgbClr>
                </a:gs>
                <a:gs pos="100000">
                  <a:srgbClr val="479130">
                    <a:tint val="15000"/>
                    <a:satMod val="350000"/>
                  </a:srgbClr>
                </a:gs>
              </a:gsLst>
              <a:lin ang="16200000" scaled="1"/>
            </a:gradFill>
            <a:ln w="9525" cap="flat" cmpd="sng" algn="ctr">
              <a:solidFill>
                <a:srgbClr val="479130">
                  <a:shade val="95000"/>
                  <a:satMod val="105000"/>
                </a:srgbClr>
              </a:solidFill>
              <a:prstDash val="solid"/>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15000"/>
                </a:lnSpc>
                <a:spcBef>
                  <a:spcPct val="0"/>
                </a:spcBef>
                <a:spcAft>
                  <a:spcPts val="1000"/>
                </a:spcAft>
                <a:buClrTx/>
                <a:buSzTx/>
                <a:buFontTx/>
                <a:buNone/>
                <a:tabLst/>
                <a:defRPr/>
              </a:pPr>
              <a:r>
                <a:rPr kumimoji="0" lang="en-GB" sz="1100" b="0" i="1" u="none" strike="noStrike" kern="0" cap="none" spc="0" normalizeH="0" baseline="0" noProof="0" dirty="0" smtClean="0">
                  <a:ln>
                    <a:noFill/>
                  </a:ln>
                  <a:solidFill>
                    <a:prstClr val="black"/>
                  </a:solidFill>
                  <a:effectLst/>
                  <a:uLnTx/>
                  <a:uFillTx/>
                  <a:latin typeface="Arial Black"/>
                  <a:ea typeface="Calibri"/>
                  <a:cs typeface="Times New Roman"/>
                </a:rPr>
                <a:t>Recording stories</a:t>
              </a:r>
              <a:endParaRPr kumimoji="0" lang="en-GB" sz="1400" b="0" i="0" u="none" strike="noStrike" kern="0" cap="none" spc="0" normalizeH="0" baseline="0" noProof="0" dirty="0" smtClean="0">
                <a:ln>
                  <a:noFill/>
                </a:ln>
                <a:solidFill>
                  <a:prstClr val="black"/>
                </a:solidFill>
                <a:effectLst/>
                <a:uLnTx/>
                <a:uFillTx/>
                <a:latin typeface="Calibri"/>
                <a:ea typeface="Calibri"/>
                <a:cs typeface="Times New Roman"/>
              </a:endParaRPr>
            </a:p>
          </p:txBody>
        </p:sp>
      </p:grpSp>
    </p:spTree>
    <p:extLst>
      <p:ext uri="{BB962C8B-B14F-4D97-AF65-F5344CB8AC3E}">
        <p14:creationId xmlns:p14="http://schemas.microsoft.com/office/powerpoint/2010/main" val="1720909491"/>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InternationalCentre_Title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eInternationalCentre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eInternationalCentre_Template_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TheInternationalCentre_TitleSlide.potx</Template>
  <TotalTime>2154</TotalTime>
  <Words>3453</Words>
  <Application>Microsoft Office PowerPoint</Application>
  <PresentationFormat>On-screen Show (4:3)</PresentationFormat>
  <Paragraphs>244</Paragraphs>
  <Slides>19</Slides>
  <Notes>15</Notes>
  <HiddenSlides>0</HiddenSlides>
  <MMClips>1</MMClips>
  <ScaleCrop>false</ScaleCrop>
  <HeadingPairs>
    <vt:vector size="4" baseType="variant">
      <vt:variant>
        <vt:lpstr>Theme</vt:lpstr>
      </vt:variant>
      <vt:variant>
        <vt:i4>4</vt:i4>
      </vt:variant>
      <vt:variant>
        <vt:lpstr>Slide Titles</vt:lpstr>
      </vt:variant>
      <vt:variant>
        <vt:i4>19</vt:i4>
      </vt:variant>
    </vt:vector>
  </HeadingPairs>
  <TitlesOfParts>
    <vt:vector size="23" baseType="lpstr">
      <vt:lpstr>TheInternationalCentre_TitleSlide</vt:lpstr>
      <vt:lpstr>TheInternationalCentre_Template</vt:lpstr>
      <vt:lpstr>TheInternationalCentre_Template_V2</vt:lpstr>
      <vt:lpstr>1_Default Design</vt:lpstr>
      <vt:lpstr>Making safe spaces to talk about unsafe relationships: bringing young people into the dialogue around preventing and responding to sexual violence  </vt:lpstr>
      <vt:lpstr>Outline</vt:lpstr>
      <vt:lpstr>International Centre: Researching Child Sexual Exploitation, Violence and Trafficking</vt:lpstr>
      <vt:lpstr>Why child and youth participation?</vt:lpstr>
      <vt:lpstr>Why involve young people affected by sexual violence?</vt:lpstr>
      <vt:lpstr>PowerPoint Presentation</vt:lpstr>
      <vt:lpstr>Be Healthy</vt:lpstr>
      <vt:lpstr>  http://www.ayphbehealthy.org.uk </vt:lpstr>
      <vt:lpstr>Making Justice Work</vt:lpstr>
      <vt:lpstr>Young people’s film</vt:lpstr>
      <vt:lpstr>‘Our Voices’</vt:lpstr>
      <vt:lpstr>PowerPoint Presentation</vt:lpstr>
      <vt:lpstr>Risks/ challenges</vt:lpstr>
      <vt:lpstr>Strategies</vt:lpstr>
      <vt:lpstr>Strategies</vt:lpstr>
      <vt:lpstr>Who we are…</vt:lpstr>
      <vt:lpstr>Principles for engagement</vt:lpstr>
      <vt:lpstr> Young people affected by sexual violence as change-makers in prevention efforts: What are the opportunities and what are the risks? </vt:lpstr>
      <vt:lpstr>PowerPoint Presentation</vt:lpstr>
    </vt:vector>
  </TitlesOfParts>
  <Company>Croft design associates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Version 2 Dummy</dc:title>
  <dc:creator>Sarah Croft</dc:creator>
  <cp:lastModifiedBy>Claire Cody</cp:lastModifiedBy>
  <cp:revision>106</cp:revision>
  <dcterms:created xsi:type="dcterms:W3CDTF">2015-03-31T13:48:18Z</dcterms:created>
  <dcterms:modified xsi:type="dcterms:W3CDTF">2016-01-22T11:02:19Z</dcterms:modified>
</cp:coreProperties>
</file>