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6" r:id="rId4"/>
    <p:sldId id="325" r:id="rId5"/>
    <p:sldId id="300" r:id="rId6"/>
    <p:sldId id="312" r:id="rId7"/>
    <p:sldId id="315" r:id="rId8"/>
    <p:sldId id="317" r:id="rId9"/>
    <p:sldId id="321" r:id="rId10"/>
    <p:sldId id="324" r:id="rId11"/>
    <p:sldId id="319" r:id="rId12"/>
    <p:sldId id="322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54352" autoAdjust="0"/>
  </p:normalViewPr>
  <p:slideViewPr>
    <p:cSldViewPr snapToGrid="0" snapToObjects="1" showGuides="1">
      <p:cViewPr>
        <p:scale>
          <a:sx n="72" d="100"/>
          <a:sy n="72" d="100"/>
        </p:scale>
        <p:origin x="-1326" y="-132"/>
      </p:cViewPr>
      <p:guideLst>
        <p:guide orient="horz" pos="698"/>
        <p:guide pos="5476"/>
      </p:guideLst>
    </p:cSldViewPr>
  </p:slideViewPr>
  <p:outlineViewPr>
    <p:cViewPr>
      <p:scale>
        <a:sx n="33" d="100"/>
        <a:sy n="33" d="100"/>
      </p:scale>
      <p:origin x="0" y="28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9BD9E-07B3-A249-AA61-E7F581E63B00}" type="datetimeFigureOut">
              <a:rPr lang="en-US" smtClean="0"/>
              <a:t>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F933D-4697-9D4B-A72B-0D0B2FE9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5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4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85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26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00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Geneva" charset="-128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Geneva" charset="-128"/>
                <a:cs typeface="Arial" panose="020B0604020202020204" pitchFamily="34" charset="0"/>
              </a:rPr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FF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Geneva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87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2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26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063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F933D-4697-9D4B-A72B-0D0B2FE94FF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7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6" y="556730"/>
            <a:ext cx="7747393" cy="86090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5C95-877A-6342-9D10-715A1FB6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7C57-8545-144D-9889-2E4E1AAD0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4BFCD-3CD5-F849-8DCD-BF4782F0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48D6-9845-4D44-AE65-073CB1007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9528-E731-3E40-B3E6-47849B458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55397-FCBF-0248-85C3-0E80AB66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2966-D0DE-044A-AEFA-3566C0646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CD14-AFD5-9544-9AE9-4AF9ACD1F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6" y="556730"/>
            <a:ext cx="7747393" cy="86090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4E39D-D067-7446-820A-283470581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1B25-6623-0749-9B46-E196D202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EE-0668-B44F-8680-DFF1545A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55C95-877A-6342-9D10-715A1FB67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A7C57-8545-144D-9889-2E4E1AAD0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4BFCD-3CD5-F849-8DCD-BF4782F0A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848D6-9845-4D44-AE65-073CB1007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A9528-E731-3E40-B3E6-47849B458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55397-FCBF-0248-85C3-0E80AB66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42966-D0DE-044A-AEFA-3566C0646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CD14-AFD5-9544-9AE9-4AF9ACD1F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4E39D-D067-7446-820A-283470581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F1B25-6623-0749-9B46-E196D202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Presentation Title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Presentation 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5FCEE-0668-B44F-8680-DFF1545A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6" y="556730"/>
            <a:ext cx="7747393" cy="86090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6" y="556730"/>
            <a:ext cx="7747393" cy="86090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406" y="556730"/>
            <a:ext cx="7747393" cy="860908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00200"/>
            <a:ext cx="9144000" cy="4525963"/>
          </a:xfrm>
          <a:prstGeom prst="rect">
            <a:avLst/>
          </a:prstGeom>
          <a:solidFill>
            <a:srgbClr val="409639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583575"/>
            <a:ext cx="8229600" cy="199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Presentation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BBED2-3F0C-284F-B3CA-DE20101F5800}" type="datetimeFigureOut">
              <a:rPr lang="en-US" smtClean="0"/>
              <a:pPr/>
              <a:t>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320F5-B6E5-FD41-B1EE-DE9156EB32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UOB_Logo-0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616" y="195357"/>
            <a:ext cx="2371895" cy="1008410"/>
          </a:xfrm>
          <a:prstGeom prst="rect">
            <a:avLst/>
          </a:prstGeom>
        </p:spPr>
      </p:pic>
      <p:pic>
        <p:nvPicPr>
          <p:cNvPr id="9" name="Picture 8" descr="Queens-logo-4-col-cmyk-2013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87618" y="195357"/>
            <a:ext cx="977464" cy="1289734"/>
          </a:xfrm>
          <a:prstGeom prst="rect">
            <a:avLst/>
          </a:prstGeom>
        </p:spPr>
      </p:pic>
      <p:pic>
        <p:nvPicPr>
          <p:cNvPr id="11" name="Picture 10" descr="InternationalCentreBranding_Logo-0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7929" y="532616"/>
            <a:ext cx="3992484" cy="6450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ctr" defTabSz="457200" rtl="0" eaLnBrk="1" latinLnBrk="0" hangingPunct="1">
        <a:spcBef>
          <a:spcPct val="20000"/>
        </a:spcBef>
        <a:buFont typeface="Arial"/>
        <a:buNone/>
        <a:defRPr sz="4800" b="0" i="0" kern="1200">
          <a:solidFill>
            <a:schemeClr val="tx1"/>
          </a:solidFill>
          <a:latin typeface="Arial MT"/>
          <a:ea typeface="+mn-ea"/>
          <a:cs typeface="Arial MT"/>
        </a:defRPr>
      </a:lvl1pPr>
      <a:lvl2pPr marL="742950" indent="-285750" algn="ctr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00200"/>
            <a:ext cx="9144000" cy="4525963"/>
          </a:xfrm>
          <a:prstGeom prst="rect">
            <a:avLst/>
          </a:prstGeom>
          <a:solidFill>
            <a:srgbClr val="3F9538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04986"/>
            <a:ext cx="8229600" cy="442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UOB_Logo-0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6160959"/>
            <a:ext cx="1344058" cy="571426"/>
          </a:xfrm>
          <a:prstGeom prst="rect">
            <a:avLst/>
          </a:prstGeom>
        </p:spPr>
      </p:pic>
      <p:pic>
        <p:nvPicPr>
          <p:cNvPr id="10" name="Picture 9" descr="InternationalCentreBranding_Logo-0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2744" y="6326053"/>
            <a:ext cx="2514942" cy="406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orgia"/>
          <a:ea typeface="Geneva" charset="-128"/>
          <a:cs typeface="Georgia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000" kern="1200">
          <a:solidFill>
            <a:schemeClr val="tx1"/>
          </a:solidFill>
          <a:latin typeface="Arial MT"/>
          <a:ea typeface="Geneva" charset="-128"/>
          <a:cs typeface="Arial M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MT"/>
          <a:ea typeface="Geneva" charset="-128"/>
          <a:cs typeface="Arial M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MT"/>
          <a:ea typeface="Geneva" charset="-128"/>
          <a:cs typeface="Arial M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MT"/>
          <a:ea typeface="Geneva" charset="-128"/>
          <a:cs typeface="Arial M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MT"/>
          <a:ea typeface="Geneva" charset="-128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Headline goes here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04986"/>
            <a:ext cx="8229600" cy="442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9" name="Picture 8" descr="UOB_Logo-01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0" y="6160959"/>
            <a:ext cx="1344058" cy="571426"/>
          </a:xfrm>
          <a:prstGeom prst="rect">
            <a:avLst/>
          </a:prstGeom>
        </p:spPr>
      </p:pic>
      <p:pic>
        <p:nvPicPr>
          <p:cNvPr id="10" name="Picture 9" descr="InternationalCentreBranding_Logo-0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32744" y="6326053"/>
            <a:ext cx="2514942" cy="406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orgia"/>
          <a:ea typeface="Geneva" charset="-128"/>
          <a:cs typeface="Georgia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eorgia" charset="0"/>
          <a:ea typeface="Geneva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FF0000"/>
        </a:buClr>
        <a:buFont typeface="Arial" charset="0"/>
        <a:buChar char="•"/>
        <a:defRPr sz="2000" kern="1200">
          <a:solidFill>
            <a:schemeClr val="tx1"/>
          </a:solidFill>
          <a:latin typeface="Arial MT"/>
          <a:ea typeface="Geneva" charset="-128"/>
          <a:cs typeface="Arial MT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 MT"/>
          <a:ea typeface="Geneva" charset="-128"/>
          <a:cs typeface="Arial MT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MT"/>
          <a:ea typeface="Geneva" charset="-128"/>
          <a:cs typeface="Arial MT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MT"/>
          <a:ea typeface="Geneva" charset="-128"/>
          <a:cs typeface="Arial MT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 MT"/>
          <a:ea typeface="Geneva" charset="-128"/>
          <a:cs typeface="Arial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laire.cody@beds.ac.u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548" y="1868557"/>
            <a:ext cx="7772400" cy="1977886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Child and youth participation and regional cooperation: The ‘Our Voices’ project</a:t>
            </a:r>
            <a:b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649357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Claire Cody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June 2015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331" y="6135757"/>
            <a:ext cx="8348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 MT"/>
              </a:rPr>
              <a:t>Not to be reproduced without permission from the author</a:t>
            </a:r>
            <a:endParaRPr lang="en-GB" dirty="0">
              <a:latin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strengthen and sustain such regional networks and efforts?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Time-limited projects</a:t>
            </a:r>
          </a:p>
          <a:p>
            <a:r>
              <a:rPr lang="en-GB" dirty="0" smtClean="0"/>
              <a:t>Lack of resources</a:t>
            </a:r>
          </a:p>
          <a:p>
            <a:r>
              <a:rPr lang="en-GB" dirty="0" smtClean="0"/>
              <a:t>Busy practitioners</a:t>
            </a:r>
          </a:p>
          <a:p>
            <a:r>
              <a:rPr lang="en-GB" dirty="0" smtClean="0"/>
              <a:t>No incentives to reflect and share our mistakes</a:t>
            </a:r>
          </a:p>
          <a:p>
            <a:r>
              <a:rPr lang="en-GB" dirty="0" smtClean="0"/>
              <a:t>Language barriers</a:t>
            </a:r>
          </a:p>
          <a:p>
            <a:r>
              <a:rPr lang="en-GB" dirty="0" smtClean="0"/>
              <a:t>Accessibility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Longer-term support</a:t>
            </a:r>
          </a:p>
          <a:p>
            <a:r>
              <a:rPr lang="en-GB" dirty="0" smtClean="0"/>
              <a:t>Resources </a:t>
            </a:r>
          </a:p>
          <a:p>
            <a:r>
              <a:rPr lang="en-GB" dirty="0" smtClean="0"/>
              <a:t>Involve </a:t>
            </a:r>
            <a:r>
              <a:rPr lang="en-GB" dirty="0"/>
              <a:t>multiple stakeholders</a:t>
            </a:r>
          </a:p>
          <a:p>
            <a:r>
              <a:rPr lang="en-GB" dirty="0" smtClean="0"/>
              <a:t>Time and incentives </a:t>
            </a:r>
          </a:p>
          <a:p>
            <a:r>
              <a:rPr lang="en-GB" dirty="0" smtClean="0"/>
              <a:t>Focus on ‘learning’ not ‘good practice’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16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200" dirty="0" smtClean="0">
                <a:solidFill>
                  <a:srgbClr val="409639"/>
                </a:solidFill>
                <a:hlinkClick r:id="rId3"/>
              </a:rPr>
              <a:t>claire.cody@beds.ac.uk</a:t>
            </a:r>
            <a:endParaRPr lang="en-GB" sz="3200" dirty="0" smtClean="0">
              <a:solidFill>
                <a:srgbClr val="409639"/>
              </a:solidFill>
            </a:endParaRPr>
          </a:p>
          <a:p>
            <a:pPr marL="0" indent="0" algn="ctr">
              <a:buNone/>
            </a:pPr>
            <a:endParaRPr lang="en-GB" sz="3200" dirty="0">
              <a:solidFill>
                <a:srgbClr val="409639"/>
              </a:solidFill>
            </a:endParaRPr>
          </a:p>
          <a:p>
            <a:pPr marL="0" indent="0" algn="ctr">
              <a:buNone/>
            </a:pPr>
            <a:r>
              <a:rPr lang="en-GB" sz="3200" dirty="0">
                <a:solidFill>
                  <a:srgbClr val="409639"/>
                </a:solidFill>
              </a:rPr>
              <a:t>http://www.beds.ac.uk/ourvoices</a:t>
            </a:r>
            <a:endParaRPr lang="en-GB" sz="3200" dirty="0" smtClean="0">
              <a:solidFill>
                <a:srgbClr val="409639"/>
              </a:solidFill>
            </a:endParaRPr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 smtClean="0"/>
              <a:t>For more information on our work including research publications, short films and outputs from young people please visit</a:t>
            </a:r>
          </a:p>
          <a:p>
            <a:pPr marL="0" indent="0" algn="ctr">
              <a:buNone/>
            </a:pPr>
            <a:r>
              <a:rPr lang="en-GB" sz="2800" dirty="0" smtClean="0"/>
              <a:t> </a:t>
            </a:r>
            <a:r>
              <a:rPr lang="en-GB" sz="2800" dirty="0" smtClean="0">
                <a:solidFill>
                  <a:srgbClr val="409639"/>
                </a:solidFill>
              </a:rPr>
              <a:t>www.beds.ac.uk/ic</a:t>
            </a:r>
            <a:endParaRPr lang="en-GB" sz="2800" dirty="0">
              <a:solidFill>
                <a:srgbClr val="4096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The ‘Our Voices’ Project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Why involving young people affected by sexual violence is important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What the Our Voices Youth Advisors say about prevention and participation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 smtClean="0"/>
              <a:t>Why regional learning adds value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30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What is ‘Our Voices’?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Promote the involvement of young people in efforts to prevent sexual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violence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Gathering the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iews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ideas of young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Sharing learning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Promoting safe and ethical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763307"/>
            <a:ext cx="4038600" cy="2199748"/>
          </a:xfrm>
        </p:spPr>
      </p:pic>
    </p:spTree>
    <p:extLst>
      <p:ext uri="{BB962C8B-B14F-4D97-AF65-F5344CB8AC3E}">
        <p14:creationId xmlns:p14="http://schemas.microsoft.com/office/powerpoint/2010/main" val="172737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Why involve young people affected by sexual violence?</a:t>
            </a:r>
            <a:endParaRPr lang="en-GB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916538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61937" lvl="1" indent="0">
              <a:spcBef>
                <a:spcPts val="0"/>
              </a:spcBef>
              <a:spcAft>
                <a:spcPts val="600"/>
              </a:spcAft>
              <a:buNone/>
              <a:tabLst>
                <a:tab pos="536575" algn="l"/>
              </a:tabLst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91653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fontAlgn="auto">
              <a:lnSpc>
                <a:spcPct val="90000"/>
              </a:lnSpc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278564"/>
              </p:ext>
            </p:extLst>
          </p:nvPr>
        </p:nvGraphicFramePr>
        <p:xfrm>
          <a:off x="516835" y="1373906"/>
          <a:ext cx="8150087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3739"/>
                <a:gridCol w="4406348"/>
              </a:tblGrid>
              <a:tr h="4304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consequences of exploitation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Common benefits of participation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96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Don’t always recognise the</a:t>
                      </a:r>
                      <a:r>
                        <a:rPr lang="en-GB" sz="20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harm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understanding of </a:t>
                      </a:r>
                      <a:r>
                        <a:rPr lang="en-GB" sz="20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healthy relationships 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(AYPH, 2014)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04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Lack of power/control  (Warrington, 2013)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Voice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choice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5964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Isolation  (Reid and Jones, 2011;Taylor-Browne </a:t>
                      </a:r>
                      <a:r>
                        <a:rPr lang="en-GB" sz="2000" i="1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of belonging (Hagel, 2013)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04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Stigma (Brown, 2004)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Identity and approval (</a:t>
                      </a:r>
                      <a:r>
                        <a:rPr lang="en-GB" sz="2000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Batsleer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2011)</a:t>
                      </a:r>
                    </a:p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304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self worth/ self- confidence</a:t>
                      </a:r>
                      <a:endParaRPr lang="en-US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Helping others (</a:t>
                      </a:r>
                      <a:r>
                        <a:rPr lang="en-GB" sz="2000" dirty="0" err="1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Batsleer</a:t>
                      </a:r>
                      <a:r>
                        <a:rPr lang="en-GB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2011, Levy, 2012, </a:t>
                      </a:r>
                      <a:r>
                        <a:rPr lang="en-US" sz="20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AYPH, 2014)</a:t>
                      </a:r>
                      <a:endParaRPr lang="en-GB" sz="20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66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needs to change?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78" y="1962671"/>
            <a:ext cx="8719931" cy="3905795"/>
          </a:xfrm>
        </p:spPr>
      </p:pic>
    </p:spTree>
    <p:extLst>
      <p:ext uri="{BB962C8B-B14F-4D97-AF65-F5344CB8AC3E}">
        <p14:creationId xmlns:p14="http://schemas.microsoft.com/office/powerpoint/2010/main" val="23429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young people think they should be involved?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8" y="1298714"/>
            <a:ext cx="5960905" cy="5479724"/>
          </a:xfrm>
        </p:spPr>
      </p:pic>
    </p:spTree>
    <p:extLst>
      <p:ext uri="{BB962C8B-B14F-4D97-AF65-F5344CB8AC3E}">
        <p14:creationId xmlns:p14="http://schemas.microsoft.com/office/powerpoint/2010/main" val="22091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young people think they can be involved?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78" y="1497734"/>
            <a:ext cx="5830957" cy="5360266"/>
          </a:xfrm>
        </p:spPr>
      </p:pic>
    </p:spTree>
    <p:extLst>
      <p:ext uri="{BB962C8B-B14F-4D97-AF65-F5344CB8AC3E}">
        <p14:creationId xmlns:p14="http://schemas.microsoft.com/office/powerpoint/2010/main" val="98524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helps and hinders participation?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helps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Give examples</a:t>
            </a:r>
          </a:p>
          <a:p>
            <a:r>
              <a:rPr lang="en-GB" dirty="0"/>
              <a:t>Provide training</a:t>
            </a:r>
          </a:p>
          <a:p>
            <a:r>
              <a:rPr lang="en-GB" dirty="0"/>
              <a:t>Use the right language</a:t>
            </a:r>
          </a:p>
          <a:p>
            <a:r>
              <a:rPr lang="en-GB" dirty="0"/>
              <a:t>Make it fun</a:t>
            </a:r>
          </a:p>
          <a:p>
            <a:r>
              <a:rPr lang="en-GB" dirty="0"/>
              <a:t>Make it feel safe and comfortable</a:t>
            </a:r>
          </a:p>
          <a:p>
            <a:r>
              <a:rPr lang="en-GB" dirty="0"/>
              <a:t>Provide incentives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What hinders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sz="2000" dirty="0"/>
              <a:t>Too much time involved</a:t>
            </a:r>
          </a:p>
          <a:p>
            <a:r>
              <a:rPr lang="en-GB" sz="2000" dirty="0"/>
              <a:t>Boring</a:t>
            </a:r>
          </a:p>
          <a:p>
            <a:r>
              <a:rPr lang="en-GB" sz="2000" dirty="0"/>
              <a:t>Working alone</a:t>
            </a:r>
          </a:p>
          <a:p>
            <a:r>
              <a:rPr lang="en-GB" sz="2000" dirty="0" smtClean="0"/>
              <a:t>Not providing the </a:t>
            </a:r>
            <a:r>
              <a:rPr lang="en-GB" sz="2000" dirty="0"/>
              <a:t>right </a:t>
            </a:r>
            <a:r>
              <a:rPr lang="en-GB" sz="2000" dirty="0" smtClean="0"/>
              <a:t>information or resources</a:t>
            </a:r>
            <a:endParaRPr lang="en-GB" sz="2000" dirty="0"/>
          </a:p>
          <a:p>
            <a:r>
              <a:rPr lang="en-GB" sz="2000" dirty="0"/>
              <a:t>Not providing incentives</a:t>
            </a:r>
          </a:p>
          <a:p>
            <a:r>
              <a:rPr lang="en-GB" sz="2000" dirty="0" smtClean="0"/>
              <a:t>Having had a </a:t>
            </a:r>
            <a:r>
              <a:rPr lang="en-GB" sz="2000" dirty="0"/>
              <a:t>bad experience </a:t>
            </a:r>
            <a:endParaRPr lang="en-GB" sz="2000" dirty="0" smtClean="0"/>
          </a:p>
          <a:p>
            <a:r>
              <a:rPr lang="en-GB" sz="2000" dirty="0" smtClean="0"/>
              <a:t>Increasing </a:t>
            </a:r>
            <a:r>
              <a:rPr lang="en-GB" sz="2000" dirty="0"/>
              <a:t>stigma</a:t>
            </a:r>
          </a:p>
          <a:p>
            <a:r>
              <a:rPr lang="en-GB" sz="2000" dirty="0"/>
              <a:t>Fear</a:t>
            </a:r>
          </a:p>
          <a:p>
            <a:r>
              <a:rPr lang="en-GB" sz="2000" dirty="0" smtClean="0"/>
              <a:t>Re-traumatising/ reliving </a:t>
            </a:r>
            <a:r>
              <a:rPr lang="en-GB" sz="2000" dirty="0"/>
              <a:t>experiences</a:t>
            </a:r>
          </a:p>
          <a:p>
            <a:r>
              <a:rPr lang="en-GB" sz="2000" dirty="0"/>
              <a:t> 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9617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the added value of a European Network?</a:t>
            </a:r>
            <a:endParaRPr lang="en-GB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Encourages</a:t>
            </a:r>
          </a:p>
          <a:p>
            <a:r>
              <a:rPr lang="en-GB" dirty="0" smtClean="0"/>
              <a:t>Inspires</a:t>
            </a:r>
          </a:p>
          <a:p>
            <a:r>
              <a:rPr lang="en-GB" dirty="0" smtClean="0"/>
              <a:t>Identifies common principles and challenges</a:t>
            </a:r>
          </a:p>
          <a:p>
            <a:r>
              <a:rPr lang="en-GB" dirty="0" smtClean="0"/>
              <a:t>Provides a common platform </a:t>
            </a:r>
          </a:p>
          <a:p>
            <a:r>
              <a:rPr lang="en-GB" dirty="0" smtClean="0"/>
              <a:t>Helps to have a shared voice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18460"/>
            <a:ext cx="4038600" cy="2889443"/>
          </a:xfrm>
        </p:spPr>
      </p:pic>
    </p:spTree>
    <p:extLst>
      <p:ext uri="{BB962C8B-B14F-4D97-AF65-F5344CB8AC3E}">
        <p14:creationId xmlns:p14="http://schemas.microsoft.com/office/powerpoint/2010/main" val="1746715584"/>
      </p:ext>
    </p:extLst>
  </p:cSld>
  <p:clrMapOvr>
    <a:masterClrMapping/>
  </p:clrMapOvr>
</p:sld>
</file>

<file path=ppt/theme/theme1.xml><?xml version="1.0" encoding="utf-8"?>
<a:theme xmlns:a="http://schemas.openxmlformats.org/drawingml/2006/main" name="TheInternationalCentre_Title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eInternationalCentr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InternationalCentre_Template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TheInternationalCentre_TitleSlide.potx</Template>
  <TotalTime>2800</TotalTime>
  <Words>349</Words>
  <Application>Microsoft Office PowerPoint</Application>
  <PresentationFormat>On-screen Show (4:3)</PresentationFormat>
  <Paragraphs>97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TheInternationalCentre_TitleSlide</vt:lpstr>
      <vt:lpstr>TheInternationalCentre_Template</vt:lpstr>
      <vt:lpstr>TheInternationalCentre_Template_V2</vt:lpstr>
      <vt:lpstr>Child and youth participation and regional cooperation: The ‘Our Voices’ project </vt:lpstr>
      <vt:lpstr>Outline</vt:lpstr>
      <vt:lpstr>What is ‘Our Voices’?</vt:lpstr>
      <vt:lpstr>Why involve young people affected by sexual violence?</vt:lpstr>
      <vt:lpstr>What needs to change?</vt:lpstr>
      <vt:lpstr>Why do young people think they should be involved?</vt:lpstr>
      <vt:lpstr>How do young people think they can be involved?</vt:lpstr>
      <vt:lpstr>What helps and hinders participation?</vt:lpstr>
      <vt:lpstr>What’s the added value of a European Network?</vt:lpstr>
      <vt:lpstr>How can we strengthen and sustain such regional networks and efforts?</vt:lpstr>
      <vt:lpstr>PowerPoint Presentation</vt:lpstr>
    </vt:vector>
  </TitlesOfParts>
  <Company>Croft design associates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Version 2 Dummy</dc:title>
  <dc:creator>Sarah Croft</dc:creator>
  <cp:lastModifiedBy>Claire Cody</cp:lastModifiedBy>
  <cp:revision>146</cp:revision>
  <dcterms:created xsi:type="dcterms:W3CDTF">2015-03-31T13:48:18Z</dcterms:created>
  <dcterms:modified xsi:type="dcterms:W3CDTF">2016-01-22T11:01:53Z</dcterms:modified>
</cp:coreProperties>
</file>